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2" r:id="rId3"/>
    <p:sldId id="295" r:id="rId4"/>
    <p:sldId id="29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BCE"/>
    <a:srgbClr val="FDFEF8"/>
    <a:srgbClr val="D1E2F6"/>
    <a:srgbClr val="E76C24"/>
    <a:srgbClr val="FAA84B"/>
    <a:srgbClr val="ED9831"/>
    <a:srgbClr val="5C7782"/>
    <a:srgbClr val="FBCCAD"/>
    <a:srgbClr val="FB3D4E"/>
    <a:srgbClr val="FD9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5" autoAdjust="0"/>
    <p:restoredTop sz="94660"/>
  </p:normalViewPr>
  <p:slideViewPr>
    <p:cSldViewPr snapToGrid="0">
      <p:cViewPr>
        <p:scale>
          <a:sx n="66" d="100"/>
          <a:sy n="66" d="100"/>
        </p:scale>
        <p:origin x="1902" y="1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1ED7-F189-4ABA-8DA5-210EB3A9CC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5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logo_cab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image" Target="../media/image5.gif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68136560-1FB3-4ABE-952B-4EF61E2267AA}"/>
              </a:ext>
            </a:extLst>
          </p:cNvPr>
          <p:cNvSpPr/>
          <p:nvPr/>
        </p:nvSpPr>
        <p:spPr>
          <a:xfrm>
            <a:off x="2904904" y="2028615"/>
            <a:ext cx="6976038" cy="2800767"/>
          </a:xfrm>
          <a:prstGeom prst="rect">
            <a:avLst/>
          </a:prstGeom>
          <a:solidFill>
            <a:schemeClr val="lt1">
              <a:alpha val="62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Дальше-ближе</a:t>
            </a:r>
            <a:br>
              <a:rPr lang="ru-RU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Звуки Ш и Ж в предложениях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88" name="Рисунок 87">
            <a:hlinkClick r:id="rId2"/>
            <a:extLst>
              <a:ext uri="{FF2B5EF4-FFF2-40B4-BE49-F238E27FC236}">
                <a16:creationId xmlns:a16="http://schemas.microsoft.com/office/drawing/2014/main" id="{B157EF55-C35C-4C00-ADAF-CFBB4166D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935" y="632069"/>
            <a:ext cx="3255977" cy="1753549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31E1DA24-1941-4DE2-92E0-C69B620A7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2" b="-5555"/>
          <a:stretch/>
        </p:blipFill>
        <p:spPr bwMode="auto">
          <a:xfrm>
            <a:off x="8020913" y="3991429"/>
            <a:ext cx="2028158" cy="21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33CA623-356E-4821-ACBA-22FEC878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2083">
                        <a14:foregroundMark x1="91500" y1="49500" x2="92083" y2="4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7222" y="2273471"/>
            <a:ext cx="2311057" cy="23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50F9490-EE05-47FC-B24D-A81F16114207}"/>
              </a:ext>
            </a:extLst>
          </p:cNvPr>
          <p:cNvGrpSpPr/>
          <p:nvPr/>
        </p:nvGrpSpPr>
        <p:grpSpPr>
          <a:xfrm>
            <a:off x="-2898031" y="10068"/>
            <a:ext cx="14792444" cy="5019975"/>
            <a:chOff x="-2886373" y="155866"/>
            <a:chExt cx="14792444" cy="5019975"/>
          </a:xfrm>
        </p:grpSpPr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9B0A97D7-5DC7-49FD-A071-FF5FAA39666D}"/>
                </a:ext>
              </a:extLst>
            </p:cNvPr>
            <p:cNvPicPr>
              <a:picLocks noChangeArrowheads="1" noChangeAspect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63" y="155866"/>
              <a:ext cx="7512908" cy="372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5162D8B9-37B1-46BC-8945-760CC8AC54FA}"/>
                </a:ext>
              </a:extLst>
            </p:cNvPr>
            <p:cNvPicPr>
              <a:picLocks noChangeArrowheads="1" noChangeAspect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6373" y="618031"/>
              <a:ext cx="9192222" cy="4557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1BFF4C9-0CBE-4D90-9884-FDC294FF8237}"/>
              </a:ext>
            </a:extLst>
          </p:cNvPr>
          <p:cNvSpPr txBox="1"/>
          <p:nvPr/>
        </p:nvSpPr>
        <p:spPr>
          <a:xfrm>
            <a:off x="4340522" y="98756"/>
            <a:ext cx="5475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1800">
                <a:latin charset="0" panose="02000600000000000000" pitchFamily="2" typeface="Segoe Print"/>
              </a:rPr>
              <a:t>Произноси так: </a:t>
            </a:r>
          </a:p>
          <a:p>
            <a:r>
              <a:rPr dirty="0" lang="ru-RU" sz="1800">
                <a:latin charset="0" panose="02000600000000000000" pitchFamily="2" typeface="Segoe Print"/>
              </a:rPr>
              <a:t>Дальше – Ёжик, ближе – Нюша.</a:t>
            </a:r>
          </a:p>
          <a:p>
            <a:endParaRPr dirty="0" lang="ru-RU">
              <a:solidFill>
                <a:schemeClr val="bg1"/>
              </a:solidFill>
            </a:endParaRPr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15876FCB-626C-4CDF-8C2A-F3FD65DF447A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4539" l="6957" r="95217" t="5340">
                        <a14:foregroundMark x1="17174" x2="7065" y1="27427" y2="34102"/>
                        <a14:foregroundMark x1="49130" x2="54239" y1="10437" y2="5340"/>
                        <a14:foregroundMark x1="54239" x2="54239" y1="5340" y2="5340"/>
                        <a14:foregroundMark x1="56304" x2="64457" y1="75607" y2="94660"/>
                        <a14:foregroundMark x1="92935" x2="95217" y1="81796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4" y="6027738"/>
            <a:ext cx="799431" cy="7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56E1F05-3061-4BED-AE30-DC83C6B0CB7D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3500" l="10000" r="90000" t="4750">
                        <a14:foregroundMark x1="81222" x2="79778" y1="4750" y2="6500"/>
                        <a14:foregroundMark x1="86111" x2="36444" y1="19500" y2="84750"/>
                        <a14:foregroundMark x1="36444" x2="23667" y1="8475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74" y="3277736"/>
            <a:ext cx="856088" cy="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AFF77BC8-2A97-4DE9-A68D-454567DD87F4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23" y="4038703"/>
            <a:ext cx="996582" cy="5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02C320D6-5FB8-45BB-99A9-AEFCF94E5FF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5038" y="4046158"/>
            <a:ext cx="559628" cy="6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1DF10D8-E84C-4281-94B6-4262222FBEF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/>
          <a:stretch/>
        </p:blipFill>
        <p:spPr bwMode="auto">
          <a:xfrm>
            <a:off x="198894" y="3121090"/>
            <a:ext cx="785776" cy="9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3300D27-55C8-457F-9F56-094F759A746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999" y="5295120"/>
            <a:ext cx="1411167" cy="14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668F50E-AABA-4B4A-AC5C-C6621299CBD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90000" l="10000" r="90000" t="10000">
                        <a14:foregroundMark x1="32500" x2="32000" y1="41667" y2="35278"/>
                        <a14:foregroundMark x1="52200" x2="63500" y1="48611" y2="55370"/>
                        <a14:foregroundMark x1="62100" x2="62900" y1="44352" y2="4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" l="3" r="88" t="110"/>
          <a:stretch/>
        </p:blipFill>
        <p:spPr bwMode="auto">
          <a:xfrm>
            <a:off x="8140693" y="4102724"/>
            <a:ext cx="1929122" cy="14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9CD49B8-6558-427A-8E39-9D65FF8A80D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66" y="3277736"/>
            <a:ext cx="1100330" cy="11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D415A7C8-0DB0-41AD-97D3-4B1B5F7405C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39" y="2528919"/>
            <a:ext cx="1587967" cy="10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C05961D0-88B3-4AC9-BA27-30749EFA4B1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04" y="4760242"/>
            <a:ext cx="2068824" cy="19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BB931D2C-8F31-42DE-8C1F-B24F89994EB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057" y="5881398"/>
            <a:ext cx="557146" cy="8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2038F9DD-0FB1-420C-B439-967608C0F17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b="94318" l="2875" r="97500" t="710">
                        <a14:foregroundMark x1="10875" x2="3250" y1="28125" y2="23011"/>
                        <a14:foregroundMark x1="3250" x2="2875" y1="23011" y2="22869"/>
                        <a14:foregroundMark x1="14000" x2="18000" y1="28551" y2="33381"/>
                        <a14:foregroundMark x1="18750" x2="18750" y1="28693" y2="28693"/>
                        <a14:foregroundMark x1="20500" x2="20875" y1="91619" y2="90909"/>
                        <a14:foregroundMark x1="62125" x2="53750" y1="87358" y2="89773"/>
                        <a14:foregroundMark x1="77875" x2="78125" y1="89773" y2="94744"/>
                        <a14:foregroundMark x1="75375" x2="74625" y1="55114" y2="50000"/>
                        <a14:foregroundMark x1="93750" x2="92000" y1="38636" y2="45028"/>
                        <a14:foregroundMark x1="97500" x2="97500" y1="36932" y2="36932"/>
                        <a14:foregroundMark x1="71375" x2="70875" y1="45739" y2="53551"/>
                        <a14:foregroundMark x1="72125" x2="90250" y1="51420" y2="49432"/>
                        <a14:foregroundMark x1="90250" x2="90750" y1="49432" y2="49148"/>
                        <a14:foregroundMark x1="82875" x2="82000" y1="54403" y2="54545"/>
                        <a14:foregroundMark x1="14875" x2="17750" y1="31818" y2="25994"/>
                        <a14:foregroundMark x1="70750" x2="68750" y1="16903" y2="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66" y="5086044"/>
            <a:ext cx="1929123" cy="16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0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11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2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13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21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22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23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24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32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33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34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35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43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44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45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46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54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55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56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57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65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66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67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68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76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77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78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79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87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88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89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90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98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99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00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101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id="10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09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110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11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112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20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121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22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123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4">
                      <p:stCondLst>
                        <p:cond delay="indefinite"/>
                      </p:stCondLst>
                      <p:childTnLst>
                        <p:par>
                          <p:cTn fill="hold" id="125">
                            <p:stCondLst>
                              <p:cond delay="0"/>
                            </p:stCondLst>
                            <p:childTnLst>
                              <p:par>
                                <p:cTn fill="hold" id="1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340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31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80" fill="hold" id="132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80" fill="hold" id="133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80" fill="hold" id="134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1BFF4C9-0CBE-4D90-9884-FDC294FF8237}"/>
              </a:ext>
            </a:extLst>
          </p:cNvPr>
          <p:cNvSpPr txBox="1"/>
          <p:nvPr/>
        </p:nvSpPr>
        <p:spPr>
          <a:xfrm>
            <a:off x="4756426" y="560889"/>
            <a:ext cx="5475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1800">
                <a:solidFill>
                  <a:schemeClr val="bg1"/>
                </a:solidFill>
                <a:latin charset="0" panose="02000600000000000000" pitchFamily="2" typeface="Segoe Print"/>
              </a:rPr>
              <a:t>Посчитай, сколько слогов</a:t>
            </a:r>
            <a:br>
              <a:rPr dirty="0" lang="ru-RU" sz="1800">
                <a:solidFill>
                  <a:schemeClr val="bg1"/>
                </a:solidFill>
                <a:latin charset="0" panose="02000600000000000000" pitchFamily="2" typeface="Segoe Print"/>
              </a:rPr>
            </a:br>
            <a:r>
              <a:rPr dirty="0" lang="ru-RU" sz="1800">
                <a:solidFill>
                  <a:srgbClr val="00B0F0"/>
                </a:solidFill>
                <a:latin charset="0" panose="02000600000000000000" pitchFamily="2" typeface="Segoe Print"/>
              </a:rPr>
              <a:t>клик на картинку</a:t>
            </a:r>
            <a:endParaRPr dirty="0" lang="ru-RU">
              <a:solidFill>
                <a:srgbClr val="00B0F0"/>
              </a:solidFill>
            </a:endParaRPr>
          </a:p>
        </p:txBody>
      </p:sp>
      <p:pic>
        <p:nvPicPr>
          <p:cNvPr id="1060" name="Picture 36">
            <a:extLst>
              <a:ext uri="{FF2B5EF4-FFF2-40B4-BE49-F238E27FC236}">
                <a16:creationId xmlns:a16="http://schemas.microsoft.com/office/drawing/2014/main" id="{353745D7-B8CD-4A17-BD9F-6883D46C9F8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5818" y="4248388"/>
            <a:ext cx="1917226" cy="14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2">
            <a:extLst>
              <a:ext uri="{FF2B5EF4-FFF2-40B4-BE49-F238E27FC236}">
                <a16:creationId xmlns:a16="http://schemas.microsoft.com/office/drawing/2014/main" id="{9F807069-3CAE-4624-91CC-3B84973985E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 bwMode="auto">
          <a:xfrm>
            <a:off x="6625218" y="4365683"/>
            <a:ext cx="1355771" cy="12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>
            <a:extLst>
              <a:ext uri="{FF2B5EF4-FFF2-40B4-BE49-F238E27FC236}">
                <a16:creationId xmlns:a16="http://schemas.microsoft.com/office/drawing/2014/main" id="{8E905290-2F76-4803-92BE-DB9C0E5E5F3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974" y="4037907"/>
            <a:ext cx="1474437" cy="17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>
            <a:extLst>
              <a:ext uri="{FF2B5EF4-FFF2-40B4-BE49-F238E27FC236}">
                <a16:creationId xmlns:a16="http://schemas.microsoft.com/office/drawing/2014/main" id="{475FE00B-DC80-4390-A473-3330557FD62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69392" y="4264733"/>
            <a:ext cx="2186806" cy="1302124"/>
          </a:xfrm>
          <a:prstGeom prst="rect">
            <a:avLst/>
          </a:prstGeom>
          <a:noFill/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D3CDFE4-086E-4F24-A3CE-DCEF5EF03098}"/>
              </a:ext>
            </a:extLst>
          </p:cNvPr>
          <p:cNvSpPr/>
          <p:nvPr/>
        </p:nvSpPr>
        <p:spPr>
          <a:xfrm>
            <a:off x="4330365" y="2492680"/>
            <a:ext cx="1091001" cy="10066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4400"/>
              <a:t>3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3B07A82-09C9-4391-A9DF-D498F08A53E5}"/>
              </a:ext>
            </a:extLst>
          </p:cNvPr>
          <p:cNvSpPr/>
          <p:nvPr/>
        </p:nvSpPr>
        <p:spPr>
          <a:xfrm>
            <a:off x="6892137" y="2492680"/>
            <a:ext cx="1091001" cy="10066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4400"/>
              <a:t>2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5E612B0-B405-4E8F-8D28-9C0121575E18}"/>
              </a:ext>
            </a:extLst>
          </p:cNvPr>
          <p:cNvSpPr/>
          <p:nvPr/>
        </p:nvSpPr>
        <p:spPr>
          <a:xfrm>
            <a:off x="1924653" y="2542270"/>
            <a:ext cx="1091001" cy="10066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4400"/>
              <a:t>2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12008723-C575-484A-9C38-17260C1AF59F}"/>
              </a:ext>
            </a:extLst>
          </p:cNvPr>
          <p:cNvSpPr/>
          <p:nvPr/>
        </p:nvSpPr>
        <p:spPr>
          <a:xfrm>
            <a:off x="9120735" y="2542270"/>
            <a:ext cx="1091001" cy="10066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44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20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7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4"/>
                  </p:tgtEl>
                </p:cond>
              </p:nextCondLst>
            </p:seq>
            <p:seq concurrent="1" nextAc="seek">
              <p:cTn evtFilter="cancelBubble" fill="hold" id="13" nodeType="interactiveSeq" restart="whenNotActive">
                <p:stCondLst>
                  <p:cond delay="0" evt="onClick">
                    <p:tgtEl>
                      <p:spTgt spid="106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4">
                      <p:stCondLst>
                        <p:cond delay="0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" tmFilter="0, 0; .2, .5; .8, .5; 1, 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"/>
                                        <p:tgtEl>
                                          <p:spTgt spid="1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60"/>
                  </p:tgtEl>
                </p:cond>
              </p:nextCondLst>
            </p:seq>
            <p:seq concurrent="1" nextAc="seek">
              <p:cTn evtFilter="cancelBubble" fill="hold" id="24" nodeType="interactiveSeq" restart="whenNotActive">
                <p:stCondLst>
                  <p:cond delay="0" evt="onClick">
                    <p:tgtEl>
                      <p:spTgt spid="6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5">
                      <p:stCondLst>
                        <p:cond delay="0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0"/>
                  </p:tgtEl>
                </p:cond>
              </p:nextCondLst>
            </p:seq>
            <p:seq concurrent="1" nextAc="seek">
              <p:cTn evtFilter="cancelBubble" fill="hold" id="35" nodeType="interactiveSeq" restart="whenNotActive">
                <p:stCondLst>
                  <p:cond delay="0" evt="onClick">
                    <p:tgtEl>
                      <p:spTgt spid="4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6">
                      <p:stCondLst>
                        <p:cond delay="0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animBg="1" grpId="0" spid="13"/>
      <p:bldP animBg="1" grpId="0" spid="49"/>
      <p:bldP animBg="1" grpId="0" spid="50"/>
      <p:bldP animBg="1" grpId="0" spid="5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>
            <a:extLst>
              <a:ext uri="{FF2B5EF4-FFF2-40B4-BE49-F238E27FC236}">
                <a16:creationId xmlns:a16="http://schemas.microsoft.com/office/drawing/2014/main" id="{54AB1E3C-CDCC-41DA-2DE4-6E9BD40AE46C}"/>
              </a:ext>
            </a:extLst>
          </p:cNvPr>
          <p:cNvSpPr/>
          <p:nvPr/>
        </p:nvSpPr>
        <p:spPr>
          <a:xfrm>
            <a:off x="3050047" y="839447"/>
            <a:ext cx="6319179" cy="4284643"/>
          </a:xfrm>
          <a:prstGeom prst="ellipse">
            <a:avLst/>
          </a:prstGeom>
          <a:solidFill>
            <a:schemeClr val="lt1">
              <a:alpha val="62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Ты справился!</a:t>
            </a:r>
            <a:b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DD8901-828F-FA19-0420-C27E7DA1F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2543374" y="2178908"/>
            <a:ext cx="2235029" cy="23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8747808-C073-552F-2EBC-FAD12998D3F5}"/>
              </a:ext>
            </a:extLst>
          </p:cNvPr>
          <p:cNvSpPr/>
          <p:nvPr/>
        </p:nvSpPr>
        <p:spPr>
          <a:xfrm>
            <a:off x="11258916" y="6151306"/>
            <a:ext cx="933084" cy="706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Всё!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C037518E-0222-4D54-B305-02860A1C1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2" b="-5555"/>
          <a:stretch/>
        </p:blipFill>
        <p:spPr bwMode="auto">
          <a:xfrm>
            <a:off x="4543629" y="3429000"/>
            <a:ext cx="3104742" cy="33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3556</TotalTime>
  <Words>37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183</cp:revision>
  <dcterms:created xsi:type="dcterms:W3CDTF">2021-01-20T09:01:37Z</dcterms:created>
  <dcterms:modified xsi:type="dcterms:W3CDTF">2022-11-24T13:08:56Z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4995099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