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84" r:id="rId1"/>
  </p:sldMasterIdLst>
  <p:notesMasterIdLst>
    <p:notesMasterId r:id="rId29"/>
  </p:notesMasterIdLst>
  <p:sldIdLst>
    <p:sldId id="256" r:id="rId2"/>
    <p:sldId id="257" r:id="rId3"/>
    <p:sldId id="258" r:id="rId4"/>
    <p:sldId id="279" r:id="rId5"/>
    <p:sldId id="259" r:id="rId6"/>
    <p:sldId id="282" r:id="rId7"/>
    <p:sldId id="281" r:id="rId8"/>
    <p:sldId id="284" r:id="rId9"/>
    <p:sldId id="276" r:id="rId10"/>
    <p:sldId id="277" r:id="rId11"/>
    <p:sldId id="301" r:id="rId12"/>
    <p:sldId id="260" r:id="rId13"/>
    <p:sldId id="300" r:id="rId14"/>
    <p:sldId id="303" r:id="rId15"/>
    <p:sldId id="304" r:id="rId16"/>
    <p:sldId id="266" r:id="rId17"/>
    <p:sldId id="262" r:id="rId18"/>
    <p:sldId id="302" r:id="rId19"/>
    <p:sldId id="261" r:id="rId20"/>
    <p:sldId id="288" r:id="rId21"/>
    <p:sldId id="286" r:id="rId22"/>
    <p:sldId id="305" r:id="rId23"/>
    <p:sldId id="264" r:id="rId24"/>
    <p:sldId id="267" r:id="rId25"/>
    <p:sldId id="268" r:id="rId26"/>
    <p:sldId id="269" r:id="rId27"/>
    <p:sldId id="273"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895" autoAdjust="0"/>
  </p:normalViewPr>
  <p:slideViewPr>
    <p:cSldViewPr>
      <p:cViewPr varScale="1">
        <p:scale>
          <a:sx n="76" d="100"/>
          <a:sy n="76" d="100"/>
        </p:scale>
        <p:origin x="182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36DCC6-6119-48E2-8875-94B33C71D916}" type="datetimeFigureOut">
              <a:rPr lang="ru-RU" smtClean="0"/>
              <a:pPr/>
              <a:t>15.11.2022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B53B4F-D16F-4614-80ED-0B870640E1ED}"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sz="1200" b="1" i="1"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E5B53B4F-D16F-4614-80ED-0B870640E1ED}" type="slidenum">
              <a:rPr lang="ru-RU" smtClean="0"/>
              <a:pPr/>
              <a:t>5</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latin typeface="Times New Roman" panose="02020603050405020304" pitchFamily="18" charset="0"/>
                <a:cs typeface="Times New Roman" panose="02020603050405020304" pitchFamily="18" charset="0"/>
              </a:rPr>
              <a:t>Прежде чем приступать к упражнениям, тренирующим </a:t>
            </a:r>
            <a:r>
              <a:rPr lang="ru-RU" dirty="0" err="1">
                <a:latin typeface="Times New Roman" panose="02020603050405020304" pitchFamily="18" charset="0"/>
                <a:cs typeface="Times New Roman" panose="02020603050405020304" pitchFamily="18" charset="0"/>
              </a:rPr>
              <a:t>звукоразличительный</a:t>
            </a:r>
            <a:r>
              <a:rPr lang="ru-RU" dirty="0">
                <a:latin typeface="Times New Roman" panose="02020603050405020304" pitchFamily="18" charset="0"/>
                <a:cs typeface="Times New Roman" panose="02020603050405020304" pitchFamily="18" charset="0"/>
              </a:rPr>
              <a:t> слух, необходимо заняться развитием неречевого слуха. </a:t>
            </a:r>
          </a:p>
          <a:p>
            <a:endParaRPr lang="ru-RU" dirty="0"/>
          </a:p>
        </p:txBody>
      </p:sp>
      <p:sp>
        <p:nvSpPr>
          <p:cNvPr id="4" name="Номер слайда 3"/>
          <p:cNvSpPr>
            <a:spLocks noGrp="1"/>
          </p:cNvSpPr>
          <p:nvPr>
            <p:ph type="sldNum" sz="quarter" idx="10"/>
          </p:nvPr>
        </p:nvSpPr>
        <p:spPr/>
        <p:txBody>
          <a:bodyPr/>
          <a:lstStyle/>
          <a:p>
            <a:fld id="{E5B53B4F-D16F-4614-80ED-0B870640E1ED}" type="slidenum">
              <a:rPr lang="ru-RU" smtClean="0"/>
              <a:pPr/>
              <a:t>9</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i="0" kern="1200" dirty="0">
                <a:solidFill>
                  <a:schemeClr val="tx1"/>
                </a:solidFill>
                <a:latin typeface="+mn-lt"/>
                <a:ea typeface="+mn-ea"/>
                <a:cs typeface="+mn-cs"/>
              </a:rPr>
              <a:t>Предлагаю ряд несложных игр для развития фонематического слуха. Такие упражнения можно выполнять в любой приемлемой для вас форме: как групповые игры, как беседы во время прогулок по парку, как развлечения во время праздника и т.п. Главное, чтобы ребенку было интересно!</a:t>
            </a:r>
            <a:endParaRPr lang="ru-RU" sz="1200" b="1" i="1" kern="1200" dirty="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E5B53B4F-D16F-4614-80ED-0B870640E1ED}" type="slidenum">
              <a:rPr lang="ru-RU" smtClean="0"/>
              <a:pPr/>
              <a:t>12</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5B53B4F-D16F-4614-80ED-0B870640E1ED}" type="slidenum">
              <a:rPr lang="ru-RU" smtClean="0"/>
              <a:pPr/>
              <a:t>21</a:t>
            </a:fld>
            <a:endParaRPr lang="ru-RU"/>
          </a:p>
        </p:txBody>
      </p:sp>
    </p:spTree>
    <p:extLst>
      <p:ext uri="{BB962C8B-B14F-4D97-AF65-F5344CB8AC3E}">
        <p14:creationId xmlns:p14="http://schemas.microsoft.com/office/powerpoint/2010/main" val="3551490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i="0" kern="1200" dirty="0">
                <a:solidFill>
                  <a:schemeClr val="tx1"/>
                </a:solidFill>
                <a:latin typeface="+mn-lt"/>
                <a:ea typeface="+mn-ea"/>
                <a:cs typeface="+mn-cs"/>
              </a:rPr>
              <a:t>Детям школьного возраста можно предлагать грамматические примеры: </a:t>
            </a:r>
            <a:endParaRPr lang="ru-RU" sz="1200" b="1" i="1" kern="1200" dirty="0">
              <a:solidFill>
                <a:schemeClr val="tx1"/>
              </a:solidFill>
              <a:latin typeface="+mn-lt"/>
              <a:ea typeface="+mn-ea"/>
              <a:cs typeface="+mn-cs"/>
            </a:endParaRPr>
          </a:p>
          <a:p>
            <a:r>
              <a:rPr lang="ru-RU" sz="1200" b="1" i="0" kern="1200" dirty="0">
                <a:solidFill>
                  <a:schemeClr val="tx1"/>
                </a:solidFill>
                <a:latin typeface="+mn-lt"/>
                <a:ea typeface="+mn-ea"/>
                <a:cs typeface="+mn-cs"/>
              </a:rPr>
              <a:t> </a:t>
            </a:r>
            <a:endParaRPr lang="ru-RU" sz="1200" b="1" i="1" kern="1200" dirty="0">
              <a:solidFill>
                <a:schemeClr val="tx1"/>
              </a:solidFill>
              <a:latin typeface="+mn-lt"/>
              <a:ea typeface="+mn-ea"/>
              <a:cs typeface="+mn-cs"/>
            </a:endParaRPr>
          </a:p>
          <a:p>
            <a:r>
              <a:rPr lang="ru-RU" sz="1200" b="1" i="0" kern="1200" dirty="0" err="1">
                <a:solidFill>
                  <a:schemeClr val="tx1"/>
                </a:solidFill>
                <a:latin typeface="+mn-lt"/>
                <a:ea typeface="+mn-ea"/>
                <a:cs typeface="+mn-cs"/>
              </a:rPr>
              <a:t>Клубок-ок+ника=</a:t>
            </a:r>
            <a:r>
              <a:rPr lang="ru-RU" sz="1200" b="1" i="0" kern="1200" dirty="0">
                <a:solidFill>
                  <a:schemeClr val="tx1"/>
                </a:solidFill>
                <a:latin typeface="+mn-lt"/>
                <a:ea typeface="+mn-ea"/>
                <a:cs typeface="+mn-cs"/>
              </a:rPr>
              <a:t>? (клубника).</a:t>
            </a:r>
            <a:endParaRPr lang="ru-RU" sz="1200" b="1" i="1" kern="1200" dirty="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E5B53B4F-D16F-4614-80ED-0B870640E1ED}" type="slidenum">
              <a:rPr lang="ru-RU" smtClean="0"/>
              <a:pPr/>
              <a:t>25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a:t>Образец подзаголовка</a:t>
            </a:r>
            <a:endParaRPr kumimoji="0" lang="en-US"/>
          </a:p>
        </p:txBody>
      </p:sp>
      <p:sp>
        <p:nvSpPr>
          <p:cNvPr id="7" name="Дата 6"/>
          <p:cNvSpPr>
            <a:spLocks noGrp="1"/>
          </p:cNvSpPr>
          <p:nvPr>
            <p:ph type="dt" sz="half" idx="10"/>
          </p:nvPr>
        </p:nvSpPr>
        <p:spPr/>
        <p:txBody>
          <a:bodyPr/>
          <a:lstStyle/>
          <a:p>
            <a:fld id="{F56E2E2B-6207-49B8-A727-7602D24AF9C5}" type="datetimeFigureOut">
              <a:rPr lang="ru-RU" smtClean="0"/>
              <a:pPr/>
              <a:t>15.11.2022</a:t>
            </a:fld>
            <a:endParaRPr lang="ru-RU"/>
          </a:p>
        </p:txBody>
      </p:sp>
      <p:sp>
        <p:nvSpPr>
          <p:cNvPr id="20" name="Нижний колонтитул 19"/>
          <p:cNvSpPr>
            <a:spLocks noGrp="1"/>
          </p:cNvSpPr>
          <p:nvPr>
            <p:ph type="ftr" sz="quarter" idx="11"/>
          </p:nvPr>
        </p:nvSpPr>
        <p:spPr/>
        <p:txBody>
          <a:bodyPr/>
          <a:lstStyle/>
          <a:p>
            <a:endParaRPr lang="ru-RU"/>
          </a:p>
        </p:txBody>
      </p:sp>
      <p:sp>
        <p:nvSpPr>
          <p:cNvPr id="10" name="Номер слайда 9"/>
          <p:cNvSpPr>
            <a:spLocks noGrp="1"/>
          </p:cNvSpPr>
          <p:nvPr>
            <p:ph type="sldNum" sz="quarter" idx="12"/>
          </p:nvPr>
        </p:nvSpPr>
        <p:spPr/>
        <p:txBody>
          <a:bodyPr/>
          <a:lstStyle/>
          <a:p>
            <a:fld id="{611C2C4E-EB66-479D-BD7C-C2D9AE687B03}"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transition spd="med">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F56E2E2B-6207-49B8-A727-7602D24AF9C5}" type="datetimeFigureOut">
              <a:rPr lang="ru-RU" smtClean="0"/>
              <a:pPr/>
              <a:t>15.11.2022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11C2C4E-EB66-479D-BD7C-C2D9AE687B03}" type="slidenum">
              <a:rPr lang="ru-RU" smtClean="0"/>
              <a:pPr/>
              <a:t>‹#›</a:t>
            </a:fld>
            <a:endParaRPr lang="ru-RU"/>
          </a:p>
        </p:txBody>
      </p:sp>
    </p:spTree>
  </p:cSld>
  <p:clrMapOvr>
    <a:masterClrMapping/>
  </p:clrMapOvr>
  <p:transition spd="med">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F56E2E2B-6207-49B8-A727-7602D24AF9C5}" type="datetimeFigureOut">
              <a:rPr lang="ru-RU" smtClean="0"/>
              <a:pPr/>
              <a:t>15.11.2022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11C2C4E-EB66-479D-BD7C-C2D9AE687B03}" type="slidenum">
              <a:rPr lang="ru-RU" smtClean="0"/>
              <a:pPr/>
              <a:t>‹#›</a:t>
            </a:fld>
            <a:endParaRPr lang="ru-RU"/>
          </a:p>
        </p:txBody>
      </p:sp>
    </p:spTree>
  </p:cSld>
  <p:clrMapOvr>
    <a:masterClrMapping/>
  </p:clrMapOvr>
  <p:transition spd="med">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F56E2E2B-6207-49B8-A727-7602D24AF9C5}" type="datetimeFigureOut">
              <a:rPr lang="ru-RU" smtClean="0"/>
              <a:pPr/>
              <a:t>15.11.2022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11C2C4E-EB66-479D-BD7C-C2D9AE687B03}" type="slidenum">
              <a:rPr lang="ru-RU" smtClean="0"/>
              <a:pPr/>
              <a:t>‹#›</a:t>
            </a:fld>
            <a:endParaRPr lang="ru-RU"/>
          </a:p>
        </p:txBody>
      </p:sp>
    </p:spTree>
  </p:cSld>
  <p:clrMapOvr>
    <a:masterClrMapping/>
  </p:clrMapOvr>
  <p:transition spd="med">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F56E2E2B-6207-49B8-A727-7602D24AF9C5}" type="datetimeFigureOut">
              <a:rPr lang="ru-RU" smtClean="0"/>
              <a:pPr/>
              <a:t>15.11.2022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11C2C4E-EB66-479D-BD7C-C2D9AE687B03}"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transition spd="med">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F56E2E2B-6207-49B8-A727-7602D24AF9C5}" type="datetimeFigureOut">
              <a:rPr lang="ru-RU" smtClean="0"/>
              <a:pPr/>
              <a:t>15.11.2022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11C2C4E-EB66-479D-BD7C-C2D9AE687B03}" type="slidenum">
              <a:rPr lang="ru-RU" smtClean="0"/>
              <a:pPr/>
              <a:t>‹#›</a:t>
            </a:fld>
            <a:endParaRPr lang="ru-RU"/>
          </a:p>
        </p:txBody>
      </p:sp>
    </p:spTree>
  </p:cSld>
  <p:clrMapOvr>
    <a:masterClrMapping/>
  </p:clrMapOvr>
  <p:transition spd="med">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F56E2E2B-6207-49B8-A727-7602D24AF9C5}" type="datetimeFigureOut">
              <a:rPr lang="ru-RU" smtClean="0"/>
              <a:pPr/>
              <a:t>15.11.2022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11C2C4E-EB66-479D-BD7C-C2D9AE687B03}" type="slidenum">
              <a:rPr lang="ru-RU" smtClean="0"/>
              <a:pPr/>
              <a:t>‹#›</a:t>
            </a:fld>
            <a:endParaRPr lang="ru-RU"/>
          </a:p>
        </p:txBody>
      </p:sp>
    </p:spTree>
  </p:cSld>
  <p:clrMapOvr>
    <a:masterClrMapping/>
  </p:clrMapOvr>
  <p:transition spd="med">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F56E2E2B-6207-49B8-A727-7602D24AF9C5}" type="datetimeFigureOut">
              <a:rPr lang="ru-RU" smtClean="0"/>
              <a:pPr/>
              <a:t>15.11.2022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11C2C4E-EB66-479D-BD7C-C2D9AE687B03}" type="slidenum">
              <a:rPr lang="ru-RU" smtClean="0"/>
              <a:pPr/>
              <a:t>‹#›</a:t>
            </a:fld>
            <a:endParaRPr lang="ru-RU"/>
          </a:p>
        </p:txBody>
      </p:sp>
    </p:spTree>
  </p:cSld>
  <p:clrMapOvr>
    <a:masterClrMapping/>
  </p:clrMapOvr>
  <p:transition spd="med">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Дата 1"/>
          <p:cNvSpPr>
            <a:spLocks noGrp="1"/>
          </p:cNvSpPr>
          <p:nvPr>
            <p:ph type="dt" sz="half" idx="10"/>
          </p:nvPr>
        </p:nvSpPr>
        <p:spPr/>
        <p:txBody>
          <a:bodyPr/>
          <a:lstStyle/>
          <a:p>
            <a:fld id="{F56E2E2B-6207-49B8-A727-7602D24AF9C5}" type="datetimeFigureOut">
              <a:rPr lang="ru-RU" smtClean="0"/>
              <a:pPr/>
              <a:t>15.11.2022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11C2C4E-EB66-479D-BD7C-C2D9AE687B03}"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spd="med">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F56E2E2B-6207-49B8-A727-7602D24AF9C5}" type="datetimeFigureOut">
              <a:rPr lang="ru-RU" smtClean="0"/>
              <a:pPr/>
              <a:t>15.11.2022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11C2C4E-EB66-479D-BD7C-C2D9AE687B03}" type="slidenum">
              <a:rPr lang="ru-RU" smtClean="0"/>
              <a:pPr/>
              <a:t>‹#›</a:t>
            </a:fld>
            <a:endParaRPr lang="ru-RU"/>
          </a:p>
        </p:txBody>
      </p:sp>
    </p:spTree>
  </p:cSld>
  <p:clrMapOvr>
    <a:masterClrMapping/>
  </p:clrMapOvr>
  <p:transition spd="med">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fld id="{F56E2E2B-6207-49B8-A727-7602D24AF9C5}" type="datetimeFigureOut">
              <a:rPr lang="ru-RU" smtClean="0"/>
              <a:pPr/>
              <a:t>15.11.2022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11C2C4E-EB66-479D-BD7C-C2D9AE687B03}"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a:t>Образец текста</a:t>
            </a:r>
          </a:p>
        </p:txBody>
      </p:sp>
    </p:spTree>
  </p:cSld>
  <p:clrMapOvr>
    <a:masterClrMapping/>
  </p:clrMapOvr>
  <p:transition spd="med">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p>
            <a:r>
              <a:rPr kumimoji="0" lang="ru-RU"/>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F56E2E2B-6207-49B8-A727-7602D24AF9C5}" type="datetimeFigureOut">
              <a:rPr lang="ru-RU" smtClean="0"/>
              <a:pPr/>
              <a:t>15.11.2022</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611C2C4E-EB66-479D-BD7C-C2D9AE687B03}"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cover/>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 Id="rId4" Type="http://schemas.openxmlformats.org/officeDocument/2006/relationships/audio" Target="../media/audio1.wav"/></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gif"/><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2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2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31640" y="0"/>
            <a:ext cx="7002634" cy="2881374"/>
          </a:xfrm>
        </p:spPr>
        <p:txBody>
          <a:bodyPr>
            <a:normAutofit fontScale="90000"/>
          </a:bodyPr>
          <a:lstStyle/>
          <a:p>
            <a:pPr algn="ctr"/>
            <a:br>
              <a:rPr lang="ru-RU" sz="4400" b="1" i="1" dirty="0">
                <a:solidFill>
                  <a:schemeClr val="accent4">
                    <a:lumMod val="75000"/>
                  </a:schemeClr>
                </a:solidFill>
                <a:latin typeface="Segoe UI Semibold" panose="020B0702040204020203" pitchFamily="34" charset="0"/>
                <a:cs typeface="Cordia New" panose="020B0304020202020204" pitchFamily="34" charset="-34"/>
              </a:rPr>
            </a:br>
            <a:br>
              <a:rPr lang="ru-RU" sz="4400" b="1" i="1" dirty="0">
                <a:solidFill>
                  <a:schemeClr val="accent4">
                    <a:lumMod val="75000"/>
                  </a:schemeClr>
                </a:solidFill>
                <a:latin typeface="Segoe UI Semibold" panose="020B0702040204020203" pitchFamily="34" charset="0"/>
                <a:cs typeface="Cordia New" panose="020B0304020202020204" pitchFamily="34" charset="-34"/>
              </a:rPr>
            </a:br>
            <a:br>
              <a:rPr lang="ru-RU" sz="4400" b="1" i="1" dirty="0">
                <a:solidFill>
                  <a:schemeClr val="accent4">
                    <a:lumMod val="75000"/>
                  </a:schemeClr>
                </a:solidFill>
                <a:latin typeface="Segoe UI Semibold" panose="020B0702040204020203" pitchFamily="34" charset="0"/>
                <a:cs typeface="Cordia New" panose="020B0304020202020204" pitchFamily="34" charset="-34"/>
              </a:rPr>
            </a:br>
            <a:br>
              <a:rPr lang="ru-RU" sz="4400" b="1" i="1" dirty="0">
                <a:solidFill>
                  <a:schemeClr val="accent4">
                    <a:lumMod val="75000"/>
                  </a:schemeClr>
                </a:solidFill>
                <a:latin typeface="Segoe UI Semibold" panose="020B0702040204020203" pitchFamily="34" charset="0"/>
                <a:cs typeface="Cordia New" panose="020B0304020202020204" pitchFamily="34" charset="-34"/>
              </a:rPr>
            </a:br>
            <a:r>
              <a:rPr lang="ru-RU" sz="3600" b="1" i="1" dirty="0">
                <a:solidFill>
                  <a:schemeClr val="accent4">
                    <a:lumMod val="75000"/>
                  </a:schemeClr>
                </a:solidFill>
                <a:latin typeface="Segoe UI Semibold" panose="020B0702040204020203" pitchFamily="34" charset="0"/>
                <a:cs typeface="Cordia New" panose="020B0304020202020204" pitchFamily="34" charset="-34"/>
              </a:rPr>
              <a:t>Развитие фонематического восприятия у дошкольников в процессе игры</a:t>
            </a:r>
            <a:br>
              <a:rPr lang="ru-RU" sz="3600" b="1" i="1" dirty="0">
                <a:solidFill>
                  <a:srgbClr val="002060"/>
                </a:solidFill>
                <a:latin typeface="Times New Roman" pitchFamily="18" charset="0"/>
                <a:cs typeface="Times New Roman" pitchFamily="18" charset="0"/>
              </a:rPr>
            </a:br>
            <a:br>
              <a:rPr lang="ru-RU" sz="3100" b="1" i="1" dirty="0">
                <a:solidFill>
                  <a:srgbClr val="002060"/>
                </a:solidFill>
                <a:latin typeface="Times New Roman" pitchFamily="18" charset="0"/>
                <a:cs typeface="Times New Roman" pitchFamily="18" charset="0"/>
              </a:rPr>
            </a:br>
            <a:endParaRPr lang="ru-RU" b="1" i="1" dirty="0">
              <a:solidFill>
                <a:srgbClr val="00206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237649" y="5510683"/>
            <a:ext cx="7406640" cy="759308"/>
          </a:xfrm>
        </p:spPr>
        <p:txBody>
          <a:bodyPr>
            <a:normAutofit/>
          </a:bodyPr>
          <a:lstStyle/>
          <a:p>
            <a:endParaRPr lang="ru-RU" b="1" i="1" dirty="0">
              <a:solidFill>
                <a:srgbClr val="002060"/>
              </a:solidFill>
              <a:latin typeface="Times New Roman" pitchFamily="18" charset="0"/>
              <a:cs typeface="Times New Roman" pitchFamily="18" charset="0"/>
            </a:endParaRPr>
          </a:p>
          <a:p>
            <a:endParaRPr lang="ru-RU" b="1" i="1" dirty="0">
              <a:solidFill>
                <a:schemeClr val="tx1"/>
              </a:solidFill>
              <a:latin typeface="Times New Roman" pitchFamily="18" charset="0"/>
              <a:cs typeface="Times New Roman" pitchFamily="18" charset="0"/>
            </a:endParaRPr>
          </a:p>
        </p:txBody>
      </p:sp>
      <p:sp>
        <p:nvSpPr>
          <p:cNvPr id="4" name="Прямоугольник 3"/>
          <p:cNvSpPr/>
          <p:nvPr/>
        </p:nvSpPr>
        <p:spPr>
          <a:xfrm>
            <a:off x="6858000" y="5049018"/>
            <a:ext cx="4572000" cy="1015663"/>
          </a:xfrm>
          <a:prstGeom prst="rect">
            <a:avLst/>
          </a:prstGeom>
        </p:spPr>
        <p:txBody>
          <a:bodyPr>
            <a:spAutoFit/>
          </a:bodyPr>
          <a:lstStyle/>
          <a:p>
            <a:r>
              <a:rPr lang="ru-RU" sz="2000" b="1" i="1" dirty="0">
                <a:solidFill>
                  <a:srgbClr val="002060"/>
                </a:solidFill>
                <a:latin typeface="Times New Roman" pitchFamily="18" charset="0"/>
                <a:cs typeface="Times New Roman" pitchFamily="18" charset="0"/>
              </a:rPr>
              <a:t>Подготовила </a:t>
            </a:r>
            <a:br>
              <a:rPr lang="ru-RU" sz="2000" b="1" i="1" dirty="0">
                <a:solidFill>
                  <a:srgbClr val="002060"/>
                </a:solidFill>
                <a:latin typeface="Times New Roman" pitchFamily="18" charset="0"/>
                <a:cs typeface="Times New Roman" pitchFamily="18" charset="0"/>
              </a:rPr>
            </a:br>
            <a:r>
              <a:rPr lang="ru-RU" sz="2000" b="1" i="1" dirty="0">
                <a:solidFill>
                  <a:srgbClr val="002060"/>
                </a:solidFill>
                <a:latin typeface="Times New Roman" pitchFamily="18" charset="0"/>
                <a:cs typeface="Times New Roman" pitchFamily="18" charset="0"/>
              </a:rPr>
              <a:t>учитель-логопед</a:t>
            </a:r>
            <a:br>
              <a:rPr lang="ru-RU" sz="2000" b="1" i="1" dirty="0">
                <a:solidFill>
                  <a:srgbClr val="002060"/>
                </a:solidFill>
                <a:latin typeface="Times New Roman" pitchFamily="18" charset="0"/>
                <a:cs typeface="Times New Roman" pitchFamily="18" charset="0"/>
              </a:rPr>
            </a:br>
            <a:r>
              <a:rPr lang="ru-RU" sz="2000" b="1" i="1" dirty="0">
                <a:solidFill>
                  <a:srgbClr val="002060"/>
                </a:solidFill>
                <a:latin typeface="Times New Roman" pitchFamily="18" charset="0"/>
                <a:cs typeface="Times New Roman" pitchFamily="18" charset="0"/>
              </a:rPr>
              <a:t>Колесникова Г. А.</a:t>
            </a:r>
            <a:endParaRPr lang="ru-RU" dirty="0"/>
          </a:p>
        </p:txBody>
      </p:sp>
      <p:pic>
        <p:nvPicPr>
          <p:cNvPr id="2052" name="Picture 4" descr="ÐÐ°ÑÑÐ¸Ð½ÐºÐ¸ Ð¿Ð¾ Ð·Ð°Ð¿ÑÐ¾ÑÑ ÑÐµÐ±ÑÐ½Ð¾Ðº ÑÐ»ÑÑÐ°ÐµÑ ÑÑÐºÐ¾Ð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7649" y="3098888"/>
            <a:ext cx="4198571" cy="29535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1" y="0"/>
            <a:ext cx="3796048" cy="141669"/>
          </a:xfrm>
        </p:spPr>
        <p:txBody>
          <a:bodyPr>
            <a:noAutofit/>
          </a:bodyPr>
          <a:lstStyle/>
          <a:p>
            <a:r>
              <a:rPr lang="ru-RU" sz="2200" b="1" dirty="0">
                <a:solidFill>
                  <a:schemeClr val="accent2">
                    <a:lumMod val="50000"/>
                  </a:schemeClr>
                </a:solidFill>
                <a:latin typeface="Times New Roman" panose="02020603050405020304" pitchFamily="18" charset="0"/>
                <a:cs typeface="Times New Roman" panose="02020603050405020304" pitchFamily="18" charset="0"/>
              </a:rPr>
              <a:t>..</a:t>
            </a:r>
            <a:r>
              <a:rPr lang="ru-RU" sz="2200" dirty="0">
                <a:solidFill>
                  <a:schemeClr val="accent1">
                    <a:lumMod val="50000"/>
                  </a:schemeClr>
                </a:solidFill>
              </a:rPr>
              <a:t> </a:t>
            </a:r>
            <a:br>
              <a:rPr lang="ru-RU" sz="2200" dirty="0"/>
            </a:br>
            <a:endParaRPr lang="ru-RU" sz="2200" dirty="0"/>
          </a:p>
        </p:txBody>
      </p:sp>
      <p:sp>
        <p:nvSpPr>
          <p:cNvPr id="3" name="Объект 2"/>
          <p:cNvSpPr>
            <a:spLocks noGrp="1"/>
          </p:cNvSpPr>
          <p:nvPr>
            <p:ph idx="1"/>
          </p:nvPr>
        </p:nvSpPr>
        <p:spPr>
          <a:xfrm>
            <a:off x="395536" y="514925"/>
            <a:ext cx="3962149" cy="3490139"/>
          </a:xfrm>
        </p:spPr>
        <p:txBody>
          <a:bodyPr/>
          <a:lstStyle/>
          <a:p>
            <a:pPr marL="0" indent="0">
              <a:buNone/>
            </a:pPr>
            <a:endParaRPr lang="ru-RU" sz="2000" dirty="0">
              <a:solidFill>
                <a:schemeClr val="tx1"/>
              </a:solidFill>
              <a:latin typeface="Times New Roman" panose="02020603050405020304" pitchFamily="18" charset="0"/>
              <a:cs typeface="Times New Roman" panose="02020603050405020304" pitchFamily="18" charset="0"/>
            </a:endParaRPr>
          </a:p>
          <a:p>
            <a:endParaRPr lang="ru-RU" dirty="0"/>
          </a:p>
          <a:p>
            <a:endParaRPr lang="ru-RU" dirty="0"/>
          </a:p>
        </p:txBody>
      </p:sp>
      <p:sp>
        <p:nvSpPr>
          <p:cNvPr id="4" name="Текст 3"/>
          <p:cNvSpPr>
            <a:spLocks noGrp="1"/>
          </p:cNvSpPr>
          <p:nvPr>
            <p:ph type="body" sz="half" idx="2"/>
          </p:nvPr>
        </p:nvSpPr>
        <p:spPr>
          <a:xfrm>
            <a:off x="5400123" y="542781"/>
            <a:ext cx="4786314" cy="6168072"/>
          </a:xfrm>
        </p:spPr>
        <p:txBody>
          <a:bodyPr/>
          <a:lstStyle/>
          <a:p>
            <a:r>
              <a:rPr lang="ru-RU" sz="2000" dirty="0">
                <a:solidFill>
                  <a:schemeClr val="tx1"/>
                </a:solidFill>
                <a:latin typeface="Times New Roman" panose="02020603050405020304" pitchFamily="18" charset="0"/>
                <a:cs typeface="Times New Roman" panose="02020603050405020304" pitchFamily="18" charset="0"/>
              </a:rPr>
              <a:t>. </a:t>
            </a:r>
          </a:p>
          <a:p>
            <a:endParaRPr lang="ru-RU" dirty="0"/>
          </a:p>
        </p:txBody>
      </p:sp>
      <p:sp>
        <p:nvSpPr>
          <p:cNvPr id="7" name="Прямоугольник 6">
            <a:extLst>
              <a:ext uri="{FF2B5EF4-FFF2-40B4-BE49-F238E27FC236}">
                <a16:creationId xmlns:a16="http://schemas.microsoft.com/office/drawing/2014/main" id="{E497AFE4-CB79-4F2D-8CCB-06A170BBD10A}"/>
              </a:ext>
            </a:extLst>
          </p:cNvPr>
          <p:cNvSpPr/>
          <p:nvPr/>
        </p:nvSpPr>
        <p:spPr>
          <a:xfrm>
            <a:off x="249811" y="1133342"/>
            <a:ext cx="3962149" cy="5097678"/>
          </a:xfrm>
          <a:prstGeom prst="rect">
            <a:avLst/>
          </a:prstGeom>
        </p:spPr>
        <p:txBody>
          <a:bodyPr wrap="square">
            <a:spAutoFit/>
          </a:bodyPr>
          <a:lstStyle/>
          <a:p>
            <a:pPr indent="228600">
              <a:lnSpc>
                <a:spcPct val="107000"/>
              </a:lnSpc>
              <a:spcAft>
                <a:spcPts val="0"/>
              </a:spcAft>
            </a:pPr>
            <a:r>
              <a:rPr lang="ru-RU" b="1" i="1" dirty="0">
                <a:solidFill>
                  <a:srgbClr val="111111"/>
                </a:solidFill>
                <a:latin typeface="Arial" panose="020B0604020202020204" pitchFamily="34" charset="0"/>
                <a:ea typeface="Times New Roman" panose="02020603050405020304" pitchFamily="18" charset="0"/>
                <a:cs typeface="Times New Roman" panose="02020603050405020304" pitchFamily="18" charset="0"/>
              </a:rPr>
              <a:t>«Шумовые  коробочки</a:t>
            </a:r>
            <a:r>
              <a:rPr lang="ru-RU" i="1" dirty="0">
                <a:solidFill>
                  <a:srgbClr val="111111"/>
                </a:solidFill>
                <a:latin typeface="Arial" panose="020B0604020202020204" pitchFamily="34" charset="0"/>
                <a:ea typeface="Times New Roman" panose="02020603050405020304" pitchFamily="18" charset="0"/>
                <a:cs typeface="Times New Roman" panose="02020603050405020304" pitchFamily="18" charset="0"/>
              </a:rPr>
              <a:t>»</a:t>
            </a:r>
            <a:r>
              <a:rPr lang="ru-RU" dirty="0">
                <a:solidFill>
                  <a:srgbClr val="111111"/>
                </a:solidFill>
                <a:latin typeface="Arial" panose="020B0604020202020204" pitchFamily="34" charset="0"/>
                <a:ea typeface="Times New Roman" panose="02020603050405020304" pitchFamily="18" charset="0"/>
                <a:cs typeface="Times New Roman" panose="02020603050405020304" pitchFamily="18" charset="0"/>
              </a:rPr>
              <a:t>.</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r>
              <a:rPr lang="ru-RU" dirty="0">
                <a:solidFill>
                  <a:srgbClr val="111111"/>
                </a:solidFill>
                <a:latin typeface="Arial" panose="020B0604020202020204" pitchFamily="34" charset="0"/>
                <a:ea typeface="Times New Roman" panose="02020603050405020304" pitchFamily="18" charset="0"/>
              </a:rPr>
              <a:t>Нужно взять два комплекта небольших коробочек (для себя и для ребенка, наполнить их различными материалами, которые если коробочку потрясти, издают разные звуки. В коробочку можно насыпать песок, крупу, горох, положить кнопки, скрепки, бумажные шарики, пуговицы и т. д. Взяв коробочку из своего набора, вы трясете ее, ребенок закрыв глаза, внимательно прислушивается к звучанию. Затем он берет свои коробочки и ищет среди них звучащую аналогично. Игра продолжается до тех пор, пока не будут найдены все пары</a:t>
            </a:r>
            <a:endParaRPr lang="ru-RU" dirty="0"/>
          </a:p>
        </p:txBody>
      </p:sp>
      <p:pic>
        <p:nvPicPr>
          <p:cNvPr id="1026" name="Picture 2" descr="https://www.hv-info.ru/gepatit-forum/download/file.php?id=82101">
            <a:extLst>
              <a:ext uri="{FF2B5EF4-FFF2-40B4-BE49-F238E27FC236}">
                <a16:creationId xmlns:a16="http://schemas.microsoft.com/office/drawing/2014/main" id="{59B365DA-84B9-44B3-A60A-05059662A9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501008"/>
            <a:ext cx="3962148" cy="2814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0915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sndAc>
          <p:stSnd>
            <p:snd r:embed="rId4"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144012-DFCD-4FD3-9AEC-A14346E406D8}"/>
              </a:ext>
            </a:extLst>
          </p:cNvPr>
          <p:cNvSpPr>
            <a:spLocks noGrp="1"/>
          </p:cNvSpPr>
          <p:nvPr>
            <p:ph type="title"/>
          </p:nvPr>
        </p:nvSpPr>
        <p:spPr>
          <a:xfrm>
            <a:off x="457200" y="738415"/>
            <a:ext cx="3810000" cy="3266649"/>
          </a:xfrm>
        </p:spPr>
        <p:txBody>
          <a:bodyPr>
            <a:normAutofit fontScale="90000"/>
          </a:bodyPr>
          <a:lstStyle/>
          <a:p>
            <a:br>
              <a:rPr lang="ru-RU" dirty="0">
                <a:effectLst/>
              </a:rPr>
            </a:br>
            <a:br>
              <a:rPr lang="ru-RU" dirty="0">
                <a:effectLst/>
              </a:rPr>
            </a:br>
            <a:br>
              <a:rPr lang="ru-RU" dirty="0">
                <a:effectLst/>
              </a:rPr>
            </a:br>
            <a:br>
              <a:rPr lang="ru-RU" dirty="0">
                <a:effectLst/>
              </a:rPr>
            </a:br>
            <a:br>
              <a:rPr lang="ru-RU" dirty="0">
                <a:effectLst/>
              </a:rPr>
            </a:br>
            <a:br>
              <a:rPr lang="ru-RU" dirty="0">
                <a:effectLst/>
              </a:rPr>
            </a:br>
            <a:br>
              <a:rPr lang="ru-RU" dirty="0">
                <a:effectLst/>
              </a:rPr>
            </a:br>
            <a:br>
              <a:rPr lang="ru-RU" dirty="0">
                <a:effectLst/>
              </a:rPr>
            </a:br>
            <a:br>
              <a:rPr lang="ru-RU" dirty="0">
                <a:effectLst/>
              </a:rPr>
            </a:br>
            <a:br>
              <a:rPr lang="ru-RU" dirty="0">
                <a:effectLst/>
              </a:rPr>
            </a:br>
            <a:br>
              <a:rPr lang="ru-RU" dirty="0">
                <a:effectLst/>
              </a:rPr>
            </a:br>
            <a:br>
              <a:rPr lang="ru-RU" dirty="0">
                <a:effectLst/>
              </a:rPr>
            </a:br>
            <a:br>
              <a:rPr lang="ru-RU" dirty="0">
                <a:effectLst/>
              </a:rPr>
            </a:br>
            <a:br>
              <a:rPr lang="ru-RU" dirty="0">
                <a:effectLst/>
              </a:rPr>
            </a:br>
            <a:br>
              <a:rPr lang="ru-RU" dirty="0">
                <a:effectLst/>
              </a:rPr>
            </a:br>
            <a:br>
              <a:rPr lang="ru-RU" dirty="0">
                <a:effectLst/>
              </a:rPr>
            </a:br>
            <a:br>
              <a:rPr lang="ru-RU" dirty="0">
                <a:effectLst/>
              </a:rPr>
            </a:br>
            <a:br>
              <a:rPr lang="ru-RU" dirty="0">
                <a:effectLst/>
              </a:rPr>
            </a:br>
            <a:br>
              <a:rPr lang="ru-RU" dirty="0">
                <a:effectLst/>
              </a:rPr>
            </a:br>
            <a:br>
              <a:rPr lang="ru-RU" dirty="0">
                <a:effectLst/>
              </a:rPr>
            </a:br>
            <a:br>
              <a:rPr lang="ru-RU" dirty="0">
                <a:effectLst/>
              </a:rPr>
            </a:br>
            <a:br>
              <a:rPr lang="ru-RU" dirty="0">
                <a:effectLst/>
              </a:rPr>
            </a:br>
            <a:br>
              <a:rPr lang="ru-RU" dirty="0">
                <a:effectLst/>
              </a:rPr>
            </a:br>
            <a:br>
              <a:rPr lang="ru-RU" dirty="0">
                <a:effectLst/>
              </a:rPr>
            </a:br>
            <a:br>
              <a:rPr lang="ru-RU" dirty="0">
                <a:effectLst/>
              </a:rPr>
            </a:br>
            <a:br>
              <a:rPr lang="ru-RU" dirty="0">
                <a:effectLst/>
              </a:rPr>
            </a:br>
            <a:r>
              <a:rPr lang="ru-RU" dirty="0">
                <a:effectLst/>
                <a:latin typeface="+mn-lt"/>
                <a:ea typeface="Cambria" panose="02040503050406030204" pitchFamily="18" charset="0"/>
                <a:cs typeface="Times New Roman" panose="02020603050405020304" pitchFamily="18" charset="0"/>
              </a:rPr>
              <a:t>«</a:t>
            </a:r>
            <a:r>
              <a:rPr lang="ru-RU" i="1" dirty="0">
                <a:effectLst/>
                <a:latin typeface="+mn-lt"/>
                <a:ea typeface="Cambria" panose="02040503050406030204" pitchFamily="18" charset="0"/>
                <a:cs typeface="Times New Roman" panose="02020603050405020304" pitchFamily="18" charset="0"/>
              </a:rPr>
              <a:t>Тихо-громко»</a:t>
            </a:r>
            <a:br>
              <a:rPr lang="ru-RU" dirty="0">
                <a:effectLst/>
                <a:latin typeface="+mn-lt"/>
                <a:ea typeface="Cambria" panose="02040503050406030204" pitchFamily="18" charset="0"/>
                <a:cs typeface="Times New Roman" panose="02020603050405020304" pitchFamily="18" charset="0"/>
              </a:rPr>
            </a:br>
            <a:r>
              <a:rPr lang="ru-RU" b="0" dirty="0">
                <a:effectLst/>
                <a:latin typeface="Times New Roman" panose="02020603050405020304" pitchFamily="18" charset="0"/>
                <a:cs typeface="Times New Roman" panose="02020603050405020304" pitchFamily="18" charset="0"/>
              </a:rPr>
              <a:t>Взрослый играет на выбранном музыкальном инструменте то тихо, то громко. Под громкое звучание дети бегут, под тихое – идут шагом (предлагаются разные варианты движений).</a:t>
            </a:r>
            <a:br>
              <a:rPr lang="ru-RU" b="0" dirty="0">
                <a:effectLst/>
                <a:latin typeface="Times New Roman" panose="02020603050405020304" pitchFamily="18" charset="0"/>
                <a:cs typeface="Times New Roman" panose="02020603050405020304" pitchFamily="18" charset="0"/>
              </a:rPr>
            </a:br>
            <a:endParaRPr lang="ru-RU" b="0" dirty="0">
              <a:latin typeface="Times New Roman" panose="02020603050405020304" pitchFamily="18" charset="0"/>
              <a:cs typeface="Times New Roman" panose="02020603050405020304" pitchFamily="18" charset="0"/>
            </a:endParaRPr>
          </a:p>
        </p:txBody>
      </p:sp>
      <p:sp>
        <p:nvSpPr>
          <p:cNvPr id="3" name="Текст 2">
            <a:extLst>
              <a:ext uri="{FF2B5EF4-FFF2-40B4-BE49-F238E27FC236}">
                <a16:creationId xmlns:a16="http://schemas.microsoft.com/office/drawing/2014/main" id="{69C6F102-B23F-4335-A258-CD775D4BA92F}"/>
              </a:ext>
            </a:extLst>
          </p:cNvPr>
          <p:cNvSpPr>
            <a:spLocks noGrp="1"/>
          </p:cNvSpPr>
          <p:nvPr>
            <p:ph type="body" idx="2"/>
          </p:nvPr>
        </p:nvSpPr>
        <p:spPr>
          <a:xfrm>
            <a:off x="457200" y="171060"/>
            <a:ext cx="3810000" cy="45719"/>
          </a:xfrm>
        </p:spPr>
        <p:txBody>
          <a:bodyPr>
            <a:normAutofit fontScale="25000" lnSpcReduction="20000"/>
          </a:bodyPr>
          <a:lstStyle/>
          <a:p>
            <a:endParaRPr lang="ru-RU" dirty="0"/>
          </a:p>
        </p:txBody>
      </p:sp>
      <p:sp>
        <p:nvSpPr>
          <p:cNvPr id="4" name="Объект 3">
            <a:extLst>
              <a:ext uri="{FF2B5EF4-FFF2-40B4-BE49-F238E27FC236}">
                <a16:creationId xmlns:a16="http://schemas.microsoft.com/office/drawing/2014/main" id="{6F7B496F-0356-48B1-87A4-E97EB7B2097B}"/>
              </a:ext>
            </a:extLst>
          </p:cNvPr>
          <p:cNvSpPr>
            <a:spLocks noGrp="1"/>
          </p:cNvSpPr>
          <p:nvPr>
            <p:ph sz="half" idx="1"/>
          </p:nvPr>
        </p:nvSpPr>
        <p:spPr>
          <a:xfrm>
            <a:off x="4427984" y="404664"/>
            <a:ext cx="4182616" cy="5721500"/>
          </a:xfrm>
        </p:spPr>
        <p:txBody>
          <a:bodyPr>
            <a:normAutofit/>
          </a:bodyPr>
          <a:lstStyle/>
          <a:p>
            <a:pPr marL="82296" indent="0">
              <a:buNone/>
            </a:pPr>
            <a:r>
              <a:rPr lang="ru-RU" sz="2400" i="1" dirty="0">
                <a:latin typeface="Times New Roman" panose="02020603050405020304" pitchFamily="18" charset="0"/>
                <a:cs typeface="Times New Roman" panose="02020603050405020304" pitchFamily="18" charset="0"/>
              </a:rPr>
              <a:t> «</a:t>
            </a:r>
            <a:r>
              <a:rPr lang="ru-RU" sz="2400" b="1" i="1" dirty="0">
                <a:latin typeface="Times New Roman" panose="02020603050405020304" pitchFamily="18" charset="0"/>
                <a:cs typeface="Times New Roman" panose="02020603050405020304" pitchFamily="18" charset="0"/>
              </a:rPr>
              <a:t>Угадай, что звучало?»</a:t>
            </a:r>
            <a:r>
              <a:rPr lang="ru-RU" sz="2400" i="1"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Ребенка знакомят с музыкальными инструментами, их звучанием, затем он отворачивается, слушает звук и угадывает (называет или показывает), какой инструмент звучал.</a:t>
            </a:r>
          </a:p>
          <a:p>
            <a:endParaRPr lang="ru-RU" dirty="0"/>
          </a:p>
        </p:txBody>
      </p:sp>
      <p:pic>
        <p:nvPicPr>
          <p:cNvPr id="3074" name="Picture 2" descr="https://images-na.ssl-images-amazon.com/images/I/71vPpKRJcDL._UL1376_.jpg">
            <a:extLst>
              <a:ext uri="{FF2B5EF4-FFF2-40B4-BE49-F238E27FC236}">
                <a16:creationId xmlns:a16="http://schemas.microsoft.com/office/drawing/2014/main" id="{A0CFC701-79CF-4994-A5C5-0A69F9CD153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8076" y="4050783"/>
            <a:ext cx="4879032" cy="2402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570775"/>
      </p:ext>
    </p:extLst>
  </p:cSld>
  <p:clrMapOvr>
    <a:masterClrMapping/>
  </p:clrMapOvr>
  <p:transition spd="med">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52120" y="1066800"/>
            <a:ext cx="2977976" cy="1981200"/>
          </a:xfrm>
        </p:spPr>
        <p:txBody>
          <a:bodyPr>
            <a:normAutofit/>
          </a:bodyPr>
          <a:lstStyle/>
          <a:p>
            <a:pPr algn="ctr"/>
            <a:r>
              <a:rPr lang="ru-RU" sz="2800" b="0" dirty="0">
                <a:solidFill>
                  <a:schemeClr val="tx1"/>
                </a:solidFill>
                <a:latin typeface="Times New Roman" pitchFamily="18" charset="0"/>
                <a:cs typeface="Times New Roman" pitchFamily="18" charset="0"/>
              </a:rPr>
              <a:t>Игры для развития фонематического слуха</a:t>
            </a:r>
          </a:p>
        </p:txBody>
      </p:sp>
      <p:sp>
        <p:nvSpPr>
          <p:cNvPr id="3" name="Содержимое 2"/>
          <p:cNvSpPr>
            <a:spLocks noGrp="1"/>
          </p:cNvSpPr>
          <p:nvPr>
            <p:ph type="body" sz="half" idx="2"/>
          </p:nvPr>
        </p:nvSpPr>
        <p:spPr/>
        <p:txBody>
          <a:bodyPr>
            <a:normAutofit fontScale="25000" lnSpcReduction="20000"/>
          </a:bodyPr>
          <a:lstStyle/>
          <a:p>
            <a:pPr>
              <a:buNone/>
            </a:pPr>
            <a:r>
              <a:rPr lang="ru-RU" b="1" i="1" u="sng" dirty="0">
                <a:latin typeface="Times New Roman" pitchFamily="18" charset="0"/>
                <a:cs typeface="Times New Roman" pitchFamily="18" charset="0"/>
              </a:rPr>
              <a:t>Поймай звук.</a:t>
            </a:r>
            <a:r>
              <a:rPr lang="ru-RU" b="1" i="1" dirty="0">
                <a:latin typeface="Times New Roman" pitchFamily="18" charset="0"/>
                <a:cs typeface="Times New Roman" pitchFamily="18" charset="0"/>
              </a:rPr>
              <a:t> </a:t>
            </a:r>
          </a:p>
          <a:p>
            <a:pPr>
              <a:buNone/>
            </a:pPr>
            <a:endParaRPr lang="ru-RU" b="1" i="1" dirty="0">
              <a:latin typeface="Times New Roman" pitchFamily="18" charset="0"/>
              <a:cs typeface="Times New Roman" pitchFamily="18" charset="0"/>
            </a:endParaRPr>
          </a:p>
          <a:p>
            <a:endParaRPr lang="ru-RU" b="1" i="1" dirty="0">
              <a:latin typeface="Times New Roman" pitchFamily="18" charset="0"/>
              <a:cs typeface="Times New Roman" pitchFamily="18" charset="0"/>
            </a:endParaRPr>
          </a:p>
          <a:p>
            <a:endParaRPr lang="ru-RU" b="1" i="1" dirty="0">
              <a:latin typeface="Times New Roman" pitchFamily="18" charset="0"/>
              <a:cs typeface="Times New Roman" pitchFamily="18" charset="0"/>
            </a:endParaRPr>
          </a:p>
          <a:p>
            <a:pPr>
              <a:buNone/>
            </a:pPr>
            <a:r>
              <a:rPr lang="ru-RU" b="1" dirty="0"/>
              <a:t>Ребенок должен «поймать звук»(хлопнуть в ладоши), услышав заданный звук. Начинать лучше с гласных, постепенно переходя к сложным звукам речи.</a:t>
            </a:r>
            <a:endParaRPr lang="ru-RU" b="1" i="1" dirty="0"/>
          </a:p>
          <a:p>
            <a:endParaRPr lang="ru-RU" b="1" i="1" dirty="0">
              <a:latin typeface="Times New Roman" pitchFamily="18" charset="0"/>
              <a:cs typeface="Times New Roman" pitchFamily="18" charset="0"/>
            </a:endParaRPr>
          </a:p>
        </p:txBody>
      </p:sp>
      <p:pic>
        <p:nvPicPr>
          <p:cNvPr id="7" name="Рисунок 6"/>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2846" r="2846"/>
          <a:stretch>
            <a:fillRect/>
          </a:stretch>
        </p:blipFill>
        <p:spPr>
          <a:xfrm>
            <a:off x="642910" y="1071547"/>
            <a:ext cx="4857784" cy="4572031"/>
          </a:xfrm>
          <a:prstGeom prst="rect">
            <a:avLst/>
          </a:prstGeom>
          <a:effectLst>
            <a:glow rad="139700">
              <a:schemeClr val="accent1">
                <a:satMod val="175000"/>
                <a:alpha val="40000"/>
              </a:schemeClr>
            </a:glow>
          </a:effectLst>
        </p:spPr>
      </p:pic>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5ACF687-A795-4DA0-96CA-D9636EC7554B}"/>
              </a:ext>
            </a:extLst>
          </p:cNvPr>
          <p:cNvSpPr>
            <a:spLocks noGrp="1"/>
          </p:cNvSpPr>
          <p:nvPr>
            <p:ph type="title"/>
          </p:nvPr>
        </p:nvSpPr>
        <p:spPr>
          <a:xfrm>
            <a:off x="457200" y="216777"/>
            <a:ext cx="3810000" cy="259895"/>
          </a:xfrm>
        </p:spPr>
        <p:txBody>
          <a:bodyPr>
            <a:normAutofit fontScale="90000"/>
          </a:bodyPr>
          <a:lstStyle/>
          <a:p>
            <a:endParaRPr lang="ru-RU" dirty="0"/>
          </a:p>
        </p:txBody>
      </p:sp>
      <p:sp>
        <p:nvSpPr>
          <p:cNvPr id="3" name="Текст 2">
            <a:extLst>
              <a:ext uri="{FF2B5EF4-FFF2-40B4-BE49-F238E27FC236}">
                <a16:creationId xmlns:a16="http://schemas.microsoft.com/office/drawing/2014/main" id="{32FF162E-FD86-4E62-98E4-1708D01DF2BF}"/>
              </a:ext>
            </a:extLst>
          </p:cNvPr>
          <p:cNvSpPr>
            <a:spLocks noGrp="1"/>
          </p:cNvSpPr>
          <p:nvPr>
            <p:ph type="body" idx="2"/>
          </p:nvPr>
        </p:nvSpPr>
        <p:spPr>
          <a:xfrm>
            <a:off x="457200" y="1406964"/>
            <a:ext cx="3810000" cy="45719"/>
          </a:xfrm>
        </p:spPr>
        <p:txBody>
          <a:bodyPr>
            <a:normAutofit fontScale="25000" lnSpcReduction="20000"/>
          </a:bodyPr>
          <a:lstStyle/>
          <a:p>
            <a:endParaRPr lang="ru-RU" dirty="0"/>
          </a:p>
        </p:txBody>
      </p:sp>
      <p:sp>
        <p:nvSpPr>
          <p:cNvPr id="4" name="Объект 3">
            <a:extLst>
              <a:ext uri="{FF2B5EF4-FFF2-40B4-BE49-F238E27FC236}">
                <a16:creationId xmlns:a16="http://schemas.microsoft.com/office/drawing/2014/main" id="{CE05BF60-7438-4E46-A8B4-BD6D45DD2315}"/>
              </a:ext>
            </a:extLst>
          </p:cNvPr>
          <p:cNvSpPr>
            <a:spLocks noGrp="1"/>
          </p:cNvSpPr>
          <p:nvPr>
            <p:ph sz="half" idx="1"/>
          </p:nvPr>
        </p:nvSpPr>
        <p:spPr>
          <a:xfrm>
            <a:off x="457200" y="476673"/>
            <a:ext cx="3810000" cy="5472608"/>
          </a:xfrm>
        </p:spPr>
        <p:txBody>
          <a:bodyPr>
            <a:normAutofit fontScale="85000" lnSpcReduction="20000"/>
          </a:bodyPr>
          <a:lstStyle/>
          <a:p>
            <a:r>
              <a:rPr lang="ru-RU" b="1" dirty="0"/>
              <a:t>«Угадай, чей голос» </a:t>
            </a:r>
            <a:r>
              <a:rPr lang="ru-RU" dirty="0"/>
              <a:t>ребёнок поворачивается спиной к детям, взрослый поёт песенку:</a:t>
            </a:r>
          </a:p>
          <a:p>
            <a:r>
              <a:rPr lang="ru-RU" dirty="0"/>
              <a:t>  Маша, ты сейчас в лесу, мы зовём тебя «АУ»</a:t>
            </a:r>
          </a:p>
          <a:p>
            <a:r>
              <a:rPr lang="ru-RU" dirty="0"/>
              <a:t>       Ну-ка, глазки закрывай, кто зовёт тебя, узнай.</a:t>
            </a:r>
          </a:p>
          <a:p>
            <a:r>
              <a:rPr lang="ru-RU" dirty="0"/>
              <a:t>Ребёнок угадывает, кто позвал.</a:t>
            </a:r>
          </a:p>
          <a:p>
            <a:r>
              <a:rPr lang="ru-RU" dirty="0"/>
              <a:t>                          </a:t>
            </a:r>
          </a:p>
          <a:p>
            <a:endParaRPr lang="ru-RU" dirty="0"/>
          </a:p>
        </p:txBody>
      </p:sp>
      <p:pic>
        <p:nvPicPr>
          <p:cNvPr id="2050" name="Picture 2" descr="Речецветик ">
            <a:extLst>
              <a:ext uri="{FF2B5EF4-FFF2-40B4-BE49-F238E27FC236}">
                <a16:creationId xmlns:a16="http://schemas.microsoft.com/office/drawing/2014/main" id="{AAD109EF-4482-4BFC-9263-F19C8584C6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3429000"/>
            <a:ext cx="336612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609250"/>
      </p:ext>
    </p:extLst>
  </p:cSld>
  <p:clrMapOvr>
    <a:masterClrMapping/>
  </p:clrMapOvr>
  <p:transition spd="med">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27DD017-D184-4939-8904-871F1416C6D1}"/>
              </a:ext>
            </a:extLst>
          </p:cNvPr>
          <p:cNvSpPr>
            <a:spLocks noGrp="1"/>
          </p:cNvSpPr>
          <p:nvPr>
            <p:ph type="title"/>
          </p:nvPr>
        </p:nvSpPr>
        <p:spPr>
          <a:xfrm flipV="1">
            <a:off x="8887968" y="224928"/>
            <a:ext cx="45719" cy="179736"/>
          </a:xfrm>
        </p:spPr>
        <p:txBody>
          <a:bodyPr>
            <a:normAutofit fontScale="90000"/>
          </a:bodyPr>
          <a:lstStyle/>
          <a:p>
            <a:endParaRPr lang="ru-RU" dirty="0"/>
          </a:p>
        </p:txBody>
      </p:sp>
      <p:sp>
        <p:nvSpPr>
          <p:cNvPr id="3" name="Объект 2">
            <a:extLst>
              <a:ext uri="{FF2B5EF4-FFF2-40B4-BE49-F238E27FC236}">
                <a16:creationId xmlns:a16="http://schemas.microsoft.com/office/drawing/2014/main" id="{D94E36FD-F181-49E5-B90E-780D42C38EE6}"/>
              </a:ext>
            </a:extLst>
          </p:cNvPr>
          <p:cNvSpPr>
            <a:spLocks noGrp="1"/>
          </p:cNvSpPr>
          <p:nvPr>
            <p:ph idx="1"/>
          </p:nvPr>
        </p:nvSpPr>
        <p:spPr>
          <a:xfrm>
            <a:off x="939552" y="1340768"/>
            <a:ext cx="3384376" cy="4973017"/>
          </a:xfrm>
        </p:spPr>
        <p:txBody>
          <a:bodyPr>
            <a:normAutofit fontScale="25000" lnSpcReduction="20000"/>
          </a:bodyPr>
          <a:lstStyle/>
          <a:p>
            <a:r>
              <a:rPr lang="ru-RU" sz="8000" b="1" i="1" dirty="0">
                <a:latin typeface="Times New Roman" panose="02020603050405020304" pitchFamily="18" charset="0"/>
                <a:cs typeface="Times New Roman" panose="02020603050405020304" pitchFamily="18" charset="0"/>
              </a:rPr>
              <a:t>« </a:t>
            </a:r>
            <a:r>
              <a:rPr lang="ru-RU" sz="6400" b="1" i="1" dirty="0">
                <a:latin typeface="Times New Roman" panose="02020603050405020304" pitchFamily="18" charset="0"/>
                <a:cs typeface="Times New Roman" panose="02020603050405020304" pitchFamily="18" charset="0"/>
              </a:rPr>
              <a:t>Незнайка запутался»</a:t>
            </a:r>
            <a:endParaRPr lang="ru-RU" sz="6400" dirty="0">
              <a:latin typeface="Times New Roman" panose="02020603050405020304" pitchFamily="18" charset="0"/>
              <a:cs typeface="Times New Roman" panose="02020603050405020304" pitchFamily="18" charset="0"/>
            </a:endParaRPr>
          </a:p>
          <a:p>
            <a:r>
              <a:rPr lang="ru-RU" sz="6400" i="1" dirty="0">
                <a:latin typeface="Times New Roman" panose="02020603050405020304" pitchFamily="18" charset="0"/>
                <a:cs typeface="Times New Roman" panose="02020603050405020304" pitchFamily="18" charset="0"/>
              </a:rPr>
              <a:t>Цель. </a:t>
            </a:r>
            <a:r>
              <a:rPr lang="ru-RU" sz="6400" dirty="0">
                <a:latin typeface="Times New Roman" panose="02020603050405020304" pitchFamily="18" charset="0"/>
                <a:cs typeface="Times New Roman" panose="02020603050405020304" pitchFamily="18" charset="0"/>
              </a:rPr>
              <a:t>Учить подбирать слова схожие по звучанию.</a:t>
            </a:r>
          </a:p>
          <a:p>
            <a:r>
              <a:rPr lang="ru-RU" sz="6400" i="1" dirty="0">
                <a:latin typeface="Times New Roman" panose="02020603050405020304" pitchFamily="18" charset="0"/>
                <a:cs typeface="Times New Roman" panose="02020603050405020304" pitchFamily="18" charset="0"/>
              </a:rPr>
              <a:t>Оборудование. </a:t>
            </a:r>
            <a:r>
              <a:rPr lang="ru-RU" sz="6400" dirty="0">
                <a:latin typeface="Times New Roman" panose="02020603050405020304" pitchFamily="18" charset="0"/>
                <a:cs typeface="Times New Roman" panose="02020603050405020304" pitchFamily="18" charset="0"/>
              </a:rPr>
              <a:t>Картинки: лук, жук, сук, рак, лак, мак, сок, дом, лом, сом, ложка, мошка, матрешка, картошка и т.д.</a:t>
            </a:r>
          </a:p>
          <a:p>
            <a:r>
              <a:rPr lang="ru-RU" sz="6400" i="1" dirty="0">
                <a:latin typeface="Times New Roman" panose="02020603050405020304" pitchFamily="18" charset="0"/>
                <a:cs typeface="Times New Roman" panose="02020603050405020304" pitchFamily="18" charset="0"/>
              </a:rPr>
              <a:t>Описание </a:t>
            </a:r>
            <a:r>
              <a:rPr lang="ru-RU" sz="6400" i="1" dirty="0" err="1">
                <a:latin typeface="Times New Roman" panose="02020603050405020304" pitchFamily="18" charset="0"/>
                <a:cs typeface="Times New Roman" panose="02020603050405020304" pitchFamily="18" charset="0"/>
              </a:rPr>
              <a:t>игры.взрослый</a:t>
            </a:r>
            <a:r>
              <a:rPr lang="ru-RU" sz="6400" i="1" dirty="0">
                <a:latin typeface="Times New Roman" panose="02020603050405020304" pitchFamily="18" charset="0"/>
                <a:cs typeface="Times New Roman" panose="02020603050405020304" pitchFamily="18" charset="0"/>
              </a:rPr>
              <a:t> </a:t>
            </a:r>
            <a:r>
              <a:rPr lang="ru-RU" sz="6400" dirty="0">
                <a:latin typeface="Times New Roman" panose="02020603050405020304" pitchFamily="18" charset="0"/>
                <a:cs typeface="Times New Roman" panose="02020603050405020304" pitchFamily="18" charset="0"/>
              </a:rPr>
              <a:t> произносит слова и предлагает ребенку назвать слово, которое не похоже на остальные:</a:t>
            </a:r>
          </a:p>
          <a:p>
            <a:r>
              <a:rPr lang="ru-RU" sz="6400" dirty="0">
                <a:latin typeface="Times New Roman" panose="02020603050405020304" pitchFamily="18" charset="0"/>
                <a:cs typeface="Times New Roman" panose="02020603050405020304" pitchFamily="18" charset="0"/>
              </a:rPr>
              <a:t>- мак, бак, так, банан;        - сом, ком, индюк, дом;</a:t>
            </a:r>
          </a:p>
          <a:p>
            <a:r>
              <a:rPr lang="ru-RU" sz="6400" dirty="0">
                <a:latin typeface="Times New Roman" panose="02020603050405020304" pitchFamily="18" charset="0"/>
                <a:cs typeface="Times New Roman" panose="02020603050405020304" pitchFamily="18" charset="0"/>
              </a:rPr>
              <a:t>- лимон, вагон, кот, бутон;        - мак, бак, веник, рак;</a:t>
            </a:r>
          </a:p>
          <a:p>
            <a:r>
              <a:rPr lang="ru-RU" sz="6400" dirty="0">
                <a:latin typeface="Times New Roman" panose="02020603050405020304" pitchFamily="18" charset="0"/>
                <a:cs typeface="Times New Roman" panose="02020603050405020304" pitchFamily="18" charset="0"/>
              </a:rPr>
              <a:t>- совок, гном, венок, каток;        - пятка, ватка, лимон, кадка;</a:t>
            </a:r>
          </a:p>
          <a:p>
            <a:r>
              <a:rPr lang="ru-RU" sz="6400" dirty="0">
                <a:latin typeface="Times New Roman" panose="02020603050405020304" pitchFamily="18" charset="0"/>
                <a:cs typeface="Times New Roman" panose="02020603050405020304" pitchFamily="18" charset="0"/>
              </a:rPr>
              <a:t>- ветка, диван, клетка, сетка;        - каток, моток, дом, поток и т.д.</a:t>
            </a:r>
          </a:p>
          <a:p>
            <a:r>
              <a:rPr lang="ru-RU" sz="6400" b="1" i="1" dirty="0">
                <a:latin typeface="Times New Roman" panose="02020603050405020304" pitchFamily="18" charset="0"/>
                <a:cs typeface="Times New Roman" panose="02020603050405020304" pitchFamily="18" charset="0"/>
              </a:rPr>
              <a:t>         </a:t>
            </a:r>
            <a:endParaRPr lang="ru-RU" sz="6400" dirty="0">
              <a:latin typeface="Times New Roman" panose="02020603050405020304" pitchFamily="18" charset="0"/>
              <a:cs typeface="Times New Roman" panose="02020603050405020304" pitchFamily="18" charset="0"/>
            </a:endParaRPr>
          </a:p>
          <a:p>
            <a:endParaRPr lang="ru-RU" dirty="0"/>
          </a:p>
        </p:txBody>
      </p:sp>
      <p:pic>
        <p:nvPicPr>
          <p:cNvPr id="4098" name="Picture 2" descr="https://stihi.ru/pics/2019/10/11/2534.jpg">
            <a:extLst>
              <a:ext uri="{FF2B5EF4-FFF2-40B4-BE49-F238E27FC236}">
                <a16:creationId xmlns:a16="http://schemas.microsoft.com/office/drawing/2014/main" id="{DB52CABD-1674-4CCD-BF3A-E381038B2B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503264"/>
            <a:ext cx="3501008" cy="512980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a:extLst>
              <a:ext uri="{FF2B5EF4-FFF2-40B4-BE49-F238E27FC236}">
                <a16:creationId xmlns:a16="http://schemas.microsoft.com/office/drawing/2014/main" id="{7E601F60-4E6A-4606-86DF-5D12ED5827E1}"/>
              </a:ext>
            </a:extLst>
          </p:cNvPr>
          <p:cNvSpPr/>
          <p:nvPr/>
        </p:nvSpPr>
        <p:spPr>
          <a:xfrm>
            <a:off x="1703314" y="544215"/>
            <a:ext cx="4579624" cy="646331"/>
          </a:xfrm>
          <a:prstGeom prst="rect">
            <a:avLst/>
          </a:prstGeom>
        </p:spPr>
        <p:txBody>
          <a:bodyPr wrap="square">
            <a:spAutoFit/>
          </a:bodyPr>
          <a:lstStyle/>
          <a:p>
            <a:r>
              <a:rPr lang="ru-RU" b="1" i="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Игры, направленные на различение близких по звуковому составу слов</a:t>
            </a:r>
            <a:endParaRPr lang="ru-RU" dirty="0"/>
          </a:p>
        </p:txBody>
      </p:sp>
    </p:spTree>
    <p:extLst>
      <p:ext uri="{BB962C8B-B14F-4D97-AF65-F5344CB8AC3E}">
        <p14:creationId xmlns:p14="http://schemas.microsoft.com/office/powerpoint/2010/main" val="1619437454"/>
      </p:ext>
    </p:extLst>
  </p:cSld>
  <p:clrMapOvr>
    <a:masterClrMapping/>
  </p:clrMapOvr>
  <p:transition spd="med">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B023CBB-2A6F-43B5-B0E1-106A335D6A69}"/>
              </a:ext>
            </a:extLst>
          </p:cNvPr>
          <p:cNvSpPr>
            <a:spLocks noGrp="1"/>
          </p:cNvSpPr>
          <p:nvPr>
            <p:ph type="title"/>
          </p:nvPr>
        </p:nvSpPr>
        <p:spPr/>
        <p:txBody>
          <a:bodyPr>
            <a:normAutofit/>
          </a:bodyPr>
          <a:lstStyle/>
          <a:p>
            <a:r>
              <a:rPr lang="ru-RU" sz="1600" dirty="0">
                <a:latin typeface="Times New Roman" panose="02020603050405020304" pitchFamily="18" charset="0"/>
                <a:cs typeface="Times New Roman" panose="02020603050405020304" pitchFamily="18" charset="0"/>
              </a:rPr>
              <a:t>Игра «ПОЭТ»</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цель: учить подбирать нужное по смыслу и звучанию слово.</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Описание игры: взрослый читает двустишие, выделяя голосом последнее слово в первой строке и предлагает выбрать одно слово из предложенных</a:t>
            </a:r>
          </a:p>
        </p:txBody>
      </p:sp>
      <p:graphicFrame>
        <p:nvGraphicFramePr>
          <p:cNvPr id="4" name="Объект 3">
            <a:extLst>
              <a:ext uri="{FF2B5EF4-FFF2-40B4-BE49-F238E27FC236}">
                <a16:creationId xmlns:a16="http://schemas.microsoft.com/office/drawing/2014/main" id="{88527F3C-F8C9-4209-9679-5793B00E59D5}"/>
              </a:ext>
            </a:extLst>
          </p:cNvPr>
          <p:cNvGraphicFramePr>
            <a:graphicFrameLocks noGrp="1"/>
          </p:cNvGraphicFramePr>
          <p:nvPr>
            <p:ph idx="1"/>
          </p:nvPr>
        </p:nvGraphicFramePr>
        <p:xfrm>
          <a:off x="1435100" y="1899633"/>
          <a:ext cx="7499350" cy="3899219"/>
        </p:xfrm>
        <a:graphic>
          <a:graphicData uri="http://schemas.openxmlformats.org/drawingml/2006/table">
            <a:tbl>
              <a:tblPr firstRow="1" firstCol="1" bandRow="1">
                <a:tableStyleId>{5C22544A-7EE6-4342-B048-85BDC9FD1C3A}</a:tableStyleId>
              </a:tblPr>
              <a:tblGrid>
                <a:gridCol w="3238021">
                  <a:extLst>
                    <a:ext uri="{9D8B030D-6E8A-4147-A177-3AD203B41FA5}">
                      <a16:colId xmlns:a16="http://schemas.microsoft.com/office/drawing/2014/main" val="1543581166"/>
                    </a:ext>
                  </a:extLst>
                </a:gridCol>
                <a:gridCol w="4261329">
                  <a:extLst>
                    <a:ext uri="{9D8B030D-6E8A-4147-A177-3AD203B41FA5}">
                      <a16:colId xmlns:a16="http://schemas.microsoft.com/office/drawing/2014/main" val="3323727873"/>
                    </a:ext>
                  </a:extLst>
                </a:gridCol>
              </a:tblGrid>
              <a:tr h="1018317">
                <a:tc>
                  <a:txBody>
                    <a:bodyPr/>
                    <a:lstStyle/>
                    <a:p>
                      <a:pPr marR="683260" algn="ctr">
                        <a:lnSpc>
                          <a:spcPct val="107000"/>
                        </a:lnSpc>
                        <a:spcAft>
                          <a:spcPts val="0"/>
                        </a:spcAft>
                      </a:pPr>
                      <a:r>
                        <a:rPr lang="ru-RU" sz="1400">
                          <a:effectLst/>
                        </a:rPr>
                        <a:t>Шепчет ночью мне на ушко</a:t>
                      </a:r>
                      <a:endParaRPr lang="ru-RU" sz="1100">
                        <a:effectLst/>
                      </a:endParaRPr>
                    </a:p>
                    <a:p>
                      <a:pPr marR="683260" algn="ctr">
                        <a:lnSpc>
                          <a:spcPct val="107000"/>
                        </a:lnSpc>
                        <a:spcAft>
                          <a:spcPts val="0"/>
                        </a:spcAft>
                      </a:pPr>
                      <a:r>
                        <a:rPr lang="ru-RU" sz="1400">
                          <a:effectLst/>
                        </a:rPr>
                        <a:t>Сказки разные...</a:t>
                      </a:r>
                      <a:endParaRPr lang="ru-RU" sz="1100">
                        <a:effectLst/>
                      </a:endParaRPr>
                    </a:p>
                    <a:p>
                      <a:pPr marR="683260" algn="ctr">
                        <a:lnSpc>
                          <a:spcPct val="107000"/>
                        </a:lnSpc>
                        <a:spcAft>
                          <a:spcPts val="0"/>
                        </a:spcAft>
                      </a:pPr>
                      <a:r>
                        <a:rPr lang="ru-RU" sz="1400">
                          <a:effectLst/>
                        </a:rPr>
                        <a:t>(перина, подушка, рубашка)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6252" marR="66252" marT="0" marB="0"/>
                </a:tc>
                <a:tc>
                  <a:txBody>
                    <a:bodyPr/>
                    <a:lstStyle/>
                    <a:p>
                      <a:pPr marR="1282700" algn="ctr">
                        <a:lnSpc>
                          <a:spcPct val="107000"/>
                        </a:lnSpc>
                        <a:spcAft>
                          <a:spcPts val="0"/>
                        </a:spcAft>
                      </a:pPr>
                      <a:r>
                        <a:rPr lang="ru-RU" sz="1400">
                          <a:effectLst/>
                        </a:rPr>
                        <a:t>Без ключа,  мне поверь,</a:t>
                      </a:r>
                      <a:br>
                        <a:rPr lang="ru-RU" sz="1400">
                          <a:effectLst/>
                        </a:rPr>
                      </a:br>
                      <a:r>
                        <a:rPr lang="ru-RU" sz="1400">
                          <a:effectLst/>
                        </a:rPr>
                        <a:t>Не откроешь эту...</a:t>
                      </a:r>
                      <a:endParaRPr lang="ru-RU" sz="1100">
                        <a:effectLst/>
                      </a:endParaRPr>
                    </a:p>
                    <a:p>
                      <a:pPr marR="1282700" algn="ctr">
                        <a:lnSpc>
                          <a:spcPct val="107000"/>
                        </a:lnSpc>
                        <a:spcAft>
                          <a:spcPts val="0"/>
                        </a:spcAft>
                      </a:pPr>
                      <a:r>
                        <a:rPr lang="ru-RU" sz="1400">
                          <a:effectLst/>
                        </a:rPr>
                        <a:t>(перина, подушка, рубашка)        (тумбочку, дверь, книгу)</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6252" marR="66252" marT="0" marB="0"/>
                </a:tc>
                <a:extLst>
                  <a:ext uri="{0D108BD9-81ED-4DB2-BD59-A6C34878D82A}">
                    <a16:rowId xmlns:a16="http://schemas.microsoft.com/office/drawing/2014/main" val="1945557559"/>
                  </a:ext>
                </a:extLst>
              </a:tr>
              <a:tr h="674788">
                <a:tc>
                  <a:txBody>
                    <a:bodyPr/>
                    <a:lstStyle/>
                    <a:p>
                      <a:pPr marR="683260" algn="ctr">
                        <a:lnSpc>
                          <a:spcPct val="107000"/>
                        </a:lnSpc>
                        <a:spcAft>
                          <a:spcPts val="0"/>
                        </a:spcAft>
                      </a:pPr>
                      <a:r>
                        <a:rPr lang="ru-RU" sz="1400">
                          <a:effectLst/>
                        </a:rPr>
                        <a:t>От грязнули даже стол</a:t>
                      </a:r>
                      <a:endParaRPr lang="ru-RU" sz="1100">
                        <a:effectLst/>
                      </a:endParaRPr>
                    </a:p>
                    <a:p>
                      <a:pPr marR="683260" algn="ctr">
                        <a:lnSpc>
                          <a:spcPct val="107000"/>
                        </a:lnSpc>
                        <a:spcAft>
                          <a:spcPts val="0"/>
                        </a:spcAft>
                      </a:pPr>
                      <a:r>
                        <a:rPr lang="ru-RU" sz="1400">
                          <a:effectLst/>
                        </a:rPr>
                        <a:t>Поздним вечером...</a:t>
                      </a:r>
                      <a:endParaRPr lang="ru-RU" sz="1100">
                        <a:effectLst/>
                      </a:endParaRPr>
                    </a:p>
                    <a:p>
                      <a:pPr marR="683260" algn="ctr">
                        <a:lnSpc>
                          <a:spcPct val="107000"/>
                        </a:lnSpc>
                        <a:spcAft>
                          <a:spcPts val="0"/>
                        </a:spcAft>
                      </a:pPr>
                      <a:r>
                        <a:rPr lang="ru-RU" sz="1400">
                          <a:effectLst/>
                        </a:rPr>
                        <a:t>(сбежал, ушел, ускакал)</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6252" marR="66252" marT="0" marB="0"/>
                </a:tc>
                <a:tc>
                  <a:txBody>
                    <a:bodyPr/>
                    <a:lstStyle/>
                    <a:p>
                      <a:pPr marR="1282700" algn="ctr">
                        <a:lnSpc>
                          <a:spcPct val="107000"/>
                        </a:lnSpc>
                        <a:spcAft>
                          <a:spcPts val="0"/>
                        </a:spcAft>
                      </a:pPr>
                      <a:r>
                        <a:rPr lang="ru-RU" sz="1400">
                          <a:effectLst/>
                        </a:rPr>
                        <a:t>Две сестрички, две лисички</a:t>
                      </a:r>
                      <a:endParaRPr lang="ru-RU" sz="1100">
                        <a:effectLst/>
                      </a:endParaRPr>
                    </a:p>
                    <a:p>
                      <a:pPr marR="1282700" algn="ctr">
                        <a:lnSpc>
                          <a:spcPct val="107000"/>
                        </a:lnSpc>
                        <a:spcAft>
                          <a:spcPts val="0"/>
                        </a:spcAft>
                      </a:pPr>
                      <a:r>
                        <a:rPr lang="ru-RU" sz="1400">
                          <a:effectLst/>
                        </a:rPr>
                        <a:t>Отыскали где-то...</a:t>
                      </a:r>
                      <a:endParaRPr lang="ru-RU" sz="1100">
                        <a:effectLst/>
                      </a:endParaRPr>
                    </a:p>
                    <a:p>
                      <a:pPr marR="1282700" algn="ctr">
                        <a:lnSpc>
                          <a:spcPct val="107000"/>
                        </a:lnSpc>
                        <a:spcAft>
                          <a:spcPts val="0"/>
                        </a:spcAft>
                      </a:pPr>
                      <a:r>
                        <a:rPr lang="ru-RU" sz="1400">
                          <a:effectLst/>
                        </a:rPr>
                        <a:t>(спички, щетку, ложку)</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6252" marR="66252" marT="0" marB="0"/>
                </a:tc>
                <a:extLst>
                  <a:ext uri="{0D108BD9-81ED-4DB2-BD59-A6C34878D82A}">
                    <a16:rowId xmlns:a16="http://schemas.microsoft.com/office/drawing/2014/main" val="2102414383"/>
                  </a:ext>
                </a:extLst>
              </a:tr>
              <a:tr h="1190081">
                <a:tc>
                  <a:txBody>
                    <a:bodyPr/>
                    <a:lstStyle/>
                    <a:p>
                      <a:pPr marR="683260" algn="ctr">
                        <a:lnSpc>
                          <a:spcPct val="107000"/>
                        </a:lnSpc>
                        <a:spcAft>
                          <a:spcPts val="0"/>
                        </a:spcAft>
                      </a:pPr>
                      <a:r>
                        <a:rPr lang="ru-RU" sz="1400">
                          <a:effectLst/>
                        </a:rPr>
                        <a:t>Тебе кукла, а мне - мячик.        Говорила мышка мышке:</a:t>
                      </a:r>
                      <a:br>
                        <a:rPr lang="ru-RU" sz="1400">
                          <a:effectLst/>
                        </a:rPr>
                      </a:br>
                      <a:r>
                        <a:rPr lang="ru-RU" sz="1400">
                          <a:effectLst/>
                        </a:rPr>
                        <a:t>Ты девочка, а я...</a:t>
                      </a:r>
                      <a:endParaRPr lang="ru-RU" sz="1100">
                        <a:effectLst/>
                      </a:endParaRPr>
                    </a:p>
                    <a:p>
                      <a:pPr marR="683260" algn="ctr">
                        <a:lnSpc>
                          <a:spcPct val="107000"/>
                        </a:lnSpc>
                        <a:spcAft>
                          <a:spcPts val="0"/>
                        </a:spcAft>
                      </a:pPr>
                      <a:r>
                        <a:rPr lang="ru-RU" sz="1400">
                          <a:effectLst/>
                        </a:rPr>
                        <a:t>(игрушка, медведь, мальчик)</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6252" marR="66252" marT="0" marB="0"/>
                </a:tc>
                <a:tc>
                  <a:txBody>
                    <a:bodyPr/>
                    <a:lstStyle/>
                    <a:p>
                      <a:pPr marR="1282700" algn="ctr">
                        <a:lnSpc>
                          <a:spcPct val="107000"/>
                        </a:lnSpc>
                        <a:spcAft>
                          <a:spcPts val="0"/>
                        </a:spcAft>
                      </a:pPr>
                      <a:r>
                        <a:rPr lang="ru-RU" sz="1400">
                          <a:effectLst/>
                        </a:rPr>
                        <a:t>Говорила мышка мышке:</a:t>
                      </a:r>
                      <a:br>
                        <a:rPr lang="ru-RU" sz="1400">
                          <a:effectLst/>
                        </a:rPr>
                      </a:br>
                      <a:r>
                        <a:rPr lang="ru-RU" sz="1400">
                          <a:effectLst/>
                        </a:rPr>
                        <a:t>До чего люблю я...</a:t>
                      </a:r>
                      <a:endParaRPr lang="ru-RU" sz="1100">
                        <a:effectLst/>
                      </a:endParaRPr>
                    </a:p>
                    <a:p>
                      <a:pPr marR="1282700" algn="ctr">
                        <a:lnSpc>
                          <a:spcPct val="107000"/>
                        </a:lnSpc>
                        <a:spcAft>
                          <a:spcPts val="0"/>
                        </a:spcAft>
                      </a:pPr>
                      <a:r>
                        <a:rPr lang="ru-RU" sz="1400">
                          <a:effectLst/>
                        </a:rPr>
                        <a:t>(сыр, мясо, книжки)</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6252" marR="66252" marT="0" marB="0"/>
                </a:tc>
                <a:extLst>
                  <a:ext uri="{0D108BD9-81ED-4DB2-BD59-A6C34878D82A}">
                    <a16:rowId xmlns:a16="http://schemas.microsoft.com/office/drawing/2014/main" val="3902591757"/>
                  </a:ext>
                </a:extLst>
              </a:tr>
              <a:tr h="871275">
                <a:tc>
                  <a:txBody>
                    <a:bodyPr/>
                    <a:lstStyle/>
                    <a:p>
                      <a:pPr marR="683260" algn="ctr">
                        <a:lnSpc>
                          <a:spcPct val="107000"/>
                        </a:lnSpc>
                        <a:spcAft>
                          <a:spcPts val="0"/>
                        </a:spcAft>
                      </a:pPr>
                      <a:r>
                        <a:rPr lang="ru-RU" sz="1400">
                          <a:effectLst/>
                        </a:rPr>
                        <a:t>Серый волк в густом лесу                        </a:t>
                      </a:r>
                      <a:br>
                        <a:rPr lang="ru-RU" sz="1400">
                          <a:effectLst/>
                        </a:rPr>
                      </a:br>
                      <a:r>
                        <a:rPr lang="ru-RU" sz="1400">
                          <a:effectLst/>
                        </a:rPr>
                        <a:t>Встретил рыжую...          </a:t>
                      </a:r>
                      <a:br>
                        <a:rPr lang="ru-RU" sz="1400">
                          <a:effectLst/>
                        </a:rPr>
                      </a:br>
                      <a:r>
                        <a:rPr lang="ru-RU" sz="1400">
                          <a:effectLst/>
                        </a:rPr>
                        <a:t>(лису, белку)</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6252" marR="66252" marT="0" marB="0"/>
                </a:tc>
                <a:tc>
                  <a:txBody>
                    <a:bodyPr/>
                    <a:lstStyle/>
                    <a:p>
                      <a:pPr marR="1282700" algn="ctr">
                        <a:lnSpc>
                          <a:spcPct val="107000"/>
                        </a:lnSpc>
                        <a:spcAft>
                          <a:spcPts val="0"/>
                        </a:spcAft>
                      </a:pPr>
                      <a:r>
                        <a:rPr lang="ru-RU" sz="1400" dirty="0">
                          <a:effectLst/>
                        </a:rPr>
                        <a:t>Опустела мостовая,</a:t>
                      </a:r>
                      <a:endParaRPr lang="ru-RU" sz="1100" dirty="0">
                        <a:effectLst/>
                      </a:endParaRPr>
                    </a:p>
                    <a:p>
                      <a:pPr marR="1282700" algn="ctr">
                        <a:lnSpc>
                          <a:spcPct val="107000"/>
                        </a:lnSpc>
                        <a:spcAft>
                          <a:spcPts val="0"/>
                        </a:spcAft>
                      </a:pPr>
                      <a:r>
                        <a:rPr lang="ru-RU" sz="1400" dirty="0">
                          <a:effectLst/>
                        </a:rPr>
                        <a:t>И уехали ...</a:t>
                      </a:r>
                      <a:endParaRPr lang="ru-RU" sz="1100" dirty="0">
                        <a:effectLst/>
                      </a:endParaRPr>
                    </a:p>
                    <a:p>
                      <a:pPr marR="1282700" algn="ctr">
                        <a:lnSpc>
                          <a:spcPct val="107000"/>
                        </a:lnSpc>
                        <a:spcAft>
                          <a:spcPts val="0"/>
                        </a:spcAft>
                      </a:pPr>
                      <a:r>
                        <a:rPr lang="ru-RU" sz="1400" dirty="0">
                          <a:effectLst/>
                        </a:rPr>
                        <a:t>(автобусы, трамваи, такси)</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52" marR="66252" marT="0" marB="0"/>
                </a:tc>
                <a:extLst>
                  <a:ext uri="{0D108BD9-81ED-4DB2-BD59-A6C34878D82A}">
                    <a16:rowId xmlns:a16="http://schemas.microsoft.com/office/drawing/2014/main" val="361010293"/>
                  </a:ext>
                </a:extLst>
              </a:tr>
            </a:tbl>
          </a:graphicData>
        </a:graphic>
      </p:graphicFrame>
    </p:spTree>
    <p:extLst>
      <p:ext uri="{BB962C8B-B14F-4D97-AF65-F5344CB8AC3E}">
        <p14:creationId xmlns:p14="http://schemas.microsoft.com/office/powerpoint/2010/main" val="2667403248"/>
      </p:ext>
    </p:extLst>
  </p:cSld>
  <p:clrMapOvr>
    <a:masterClrMapping/>
  </p:clrMapOvr>
  <p:transition spd="med">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31840" y="260648"/>
            <a:ext cx="4320480" cy="584775"/>
          </a:xfrm>
          <a:prstGeom prst="rect">
            <a:avLst/>
          </a:prstGeom>
        </p:spPr>
        <p:txBody>
          <a:bodyPr wrap="square">
            <a:spAutoFit/>
          </a:bodyPr>
          <a:lstStyle/>
          <a:p>
            <a:pPr algn="ctr"/>
            <a:r>
              <a:rPr lang="ru-RU" sz="3200" b="1" i="1" dirty="0">
                <a:solidFill>
                  <a:schemeClr val="tx1"/>
                </a:solidFill>
                <a:effectLst/>
                <a:latin typeface="Times New Roman" pitchFamily="18" charset="0"/>
                <a:cs typeface="Times New Roman" pitchFamily="18" charset="0"/>
              </a:rPr>
              <a:t>Выбери слово</a:t>
            </a:r>
            <a:endParaRPr lang="ru-RU" sz="3200" dirty="0"/>
          </a:p>
        </p:txBody>
      </p:sp>
      <p:pic>
        <p:nvPicPr>
          <p:cNvPr id="21507" name="Picture 3" descr="C:\Users\Nastya\Desktop\ком.jpg"/>
          <p:cNvPicPr>
            <a:picLocks noChangeAspect="1" noChangeArrowheads="1"/>
          </p:cNvPicPr>
          <p:nvPr/>
        </p:nvPicPr>
        <p:blipFill>
          <a:blip r:embed="rId2" cstate="print"/>
          <a:srcRect/>
          <a:stretch>
            <a:fillRect/>
          </a:stretch>
        </p:blipFill>
        <p:spPr bwMode="auto">
          <a:xfrm>
            <a:off x="3491880" y="3861048"/>
            <a:ext cx="1432942" cy="1428750"/>
          </a:xfrm>
          <a:prstGeom prst="rect">
            <a:avLst/>
          </a:prstGeom>
          <a:noFill/>
        </p:spPr>
      </p:pic>
      <p:sp>
        <p:nvSpPr>
          <p:cNvPr id="5" name="Прямоугольник 4"/>
          <p:cNvSpPr/>
          <p:nvPr/>
        </p:nvSpPr>
        <p:spPr>
          <a:xfrm>
            <a:off x="1907704" y="980728"/>
            <a:ext cx="6552728" cy="2862322"/>
          </a:xfrm>
          <a:prstGeom prst="rect">
            <a:avLst/>
          </a:prstGeom>
        </p:spPr>
        <p:txBody>
          <a:bodyPr wrap="square">
            <a:spAutoFit/>
          </a:bodyPr>
          <a:lstStyle/>
          <a:p>
            <a:r>
              <a:rPr lang="ru-RU" sz="2000" b="1" i="1" dirty="0">
                <a:latin typeface="Times New Roman" pitchFamily="18" charset="0"/>
                <a:cs typeface="Times New Roman" pitchFamily="18" charset="0"/>
              </a:rPr>
              <a:t>Прочитайте стихотворение, предложив ребенку из четырех близких по звучанию слов выбрать то единственное, которое необходимо по смыслу:</a:t>
            </a:r>
          </a:p>
          <a:p>
            <a:pPr>
              <a:buNone/>
            </a:pPr>
            <a:r>
              <a:rPr lang="ru-RU" sz="2000" b="1" i="1" dirty="0">
                <a:latin typeface="Times New Roman" pitchFamily="18" charset="0"/>
                <a:cs typeface="Times New Roman" pitchFamily="18" charset="0"/>
              </a:rPr>
              <a:t> </a:t>
            </a:r>
          </a:p>
          <a:p>
            <a:r>
              <a:rPr lang="ru-RU" sz="2000" b="1" i="1" dirty="0">
                <a:latin typeface="Times New Roman" pitchFamily="18" charset="0"/>
                <a:cs typeface="Times New Roman" pitchFamily="18" charset="0"/>
              </a:rPr>
              <a:t>Что скатали мы зимой?.. (дом, ком, гном, сом)</a:t>
            </a:r>
          </a:p>
          <a:p>
            <a:r>
              <a:rPr lang="ru-RU" sz="2000" b="1" i="1" dirty="0">
                <a:latin typeface="Times New Roman" pitchFamily="18" charset="0"/>
                <a:cs typeface="Times New Roman" pitchFamily="18" charset="0"/>
              </a:rPr>
              <a:t>Что построили с тобой?.. (дом, ком, гном, сом)</a:t>
            </a:r>
          </a:p>
          <a:p>
            <a:r>
              <a:rPr lang="ru-RU" sz="2000" b="1" i="1" dirty="0">
                <a:latin typeface="Times New Roman" pitchFamily="18" charset="0"/>
                <a:cs typeface="Times New Roman" pitchFamily="18" charset="0"/>
              </a:rPr>
              <a:t>На крючок в реке попал?.. (дом, ком, гном, сом)</a:t>
            </a:r>
          </a:p>
          <a:p>
            <a:r>
              <a:rPr lang="ru-RU" sz="2000" b="1" i="1" dirty="0">
                <a:latin typeface="Times New Roman" pitchFamily="18" charset="0"/>
                <a:cs typeface="Times New Roman" pitchFamily="18" charset="0"/>
              </a:rPr>
              <a:t>Может всё, хоть ростом мал?.. (дом, ком, гном, сом).</a:t>
            </a:r>
          </a:p>
          <a:p>
            <a:pPr>
              <a:buNone/>
            </a:pPr>
            <a:r>
              <a:rPr lang="ru-RU" sz="2000" b="1" i="1" dirty="0">
                <a:latin typeface="Times New Roman" pitchFamily="18" charset="0"/>
                <a:cs typeface="Times New Roman" pitchFamily="18" charset="0"/>
              </a:rPr>
              <a:t> </a:t>
            </a:r>
          </a:p>
        </p:txBody>
      </p:sp>
      <p:pic>
        <p:nvPicPr>
          <p:cNvPr id="21508" name="Picture 4" descr="C:\Users\Nastya\Desktop\сом.jpg"/>
          <p:cNvPicPr>
            <a:picLocks noChangeAspect="1" noChangeArrowheads="1"/>
          </p:cNvPicPr>
          <p:nvPr/>
        </p:nvPicPr>
        <p:blipFill>
          <a:blip r:embed="rId3" cstate="print"/>
          <a:srcRect/>
          <a:stretch>
            <a:fillRect/>
          </a:stretch>
        </p:blipFill>
        <p:spPr bwMode="auto">
          <a:xfrm>
            <a:off x="7020272" y="4077072"/>
            <a:ext cx="1711077" cy="1140718"/>
          </a:xfrm>
          <a:prstGeom prst="rect">
            <a:avLst/>
          </a:prstGeom>
          <a:noFill/>
        </p:spPr>
      </p:pic>
      <p:pic>
        <p:nvPicPr>
          <p:cNvPr id="1027" name="Picture 3" descr="C:\Users\Nastya\Desktop\дом1.jpg"/>
          <p:cNvPicPr>
            <a:picLocks noChangeAspect="1" noChangeArrowheads="1"/>
          </p:cNvPicPr>
          <p:nvPr/>
        </p:nvPicPr>
        <p:blipFill>
          <a:blip r:embed="rId4" cstate="print"/>
          <a:srcRect/>
          <a:stretch>
            <a:fillRect/>
          </a:stretch>
        </p:blipFill>
        <p:spPr bwMode="auto">
          <a:xfrm>
            <a:off x="1835696" y="3933056"/>
            <a:ext cx="1584175" cy="1187530"/>
          </a:xfrm>
          <a:prstGeom prst="rect">
            <a:avLst/>
          </a:prstGeom>
          <a:noFill/>
        </p:spPr>
      </p:pic>
      <p:pic>
        <p:nvPicPr>
          <p:cNvPr id="1028" name="Picture 4" descr="C:\Users\Nastya\Desktop\гномик.jpg"/>
          <p:cNvPicPr>
            <a:picLocks noChangeAspect="1" noChangeArrowheads="1"/>
          </p:cNvPicPr>
          <p:nvPr/>
        </p:nvPicPr>
        <p:blipFill>
          <a:blip r:embed="rId5" cstate="print"/>
          <a:srcRect/>
          <a:stretch>
            <a:fillRect/>
          </a:stretch>
        </p:blipFill>
        <p:spPr bwMode="auto">
          <a:xfrm>
            <a:off x="5148064" y="4077072"/>
            <a:ext cx="1584176" cy="1188132"/>
          </a:xfrm>
          <a:prstGeom prst="rect">
            <a:avLst/>
          </a:prstGeom>
          <a:noFill/>
        </p:spPr>
      </p:pic>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3" presetClass="entr" presetSubtype="1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1000"/>
                                        <p:tgtEl>
                                          <p:spTgt spid="5"/>
                                        </p:tgtEl>
                                      </p:cBhvr>
                                    </p:animEffect>
                                  </p:childTnLst>
                                </p:cTn>
                              </p:par>
                            </p:childTnLst>
                          </p:cTn>
                        </p:par>
                        <p:par>
                          <p:cTn id="13" fill="hold">
                            <p:stCondLst>
                              <p:cond delay="2000"/>
                            </p:stCondLst>
                            <p:childTnLst>
                              <p:par>
                                <p:cTn id="14" presetID="2" presetClass="entr" presetSubtype="8" fill="hold" nodeType="afterEffect">
                                  <p:stCondLst>
                                    <p:cond delay="0"/>
                                  </p:stCondLst>
                                  <p:childTnLst>
                                    <p:set>
                                      <p:cBhvr>
                                        <p:cTn id="15" dur="1" fill="hold">
                                          <p:stCondLst>
                                            <p:cond delay="0"/>
                                          </p:stCondLst>
                                        </p:cTn>
                                        <p:tgtEl>
                                          <p:spTgt spid="1027"/>
                                        </p:tgtEl>
                                        <p:attrNameLst>
                                          <p:attrName>style.visibility</p:attrName>
                                        </p:attrNameLst>
                                      </p:cBhvr>
                                      <p:to>
                                        <p:strVal val="visible"/>
                                      </p:to>
                                    </p:set>
                                    <p:anim calcmode="lin" valueType="num">
                                      <p:cBhvr additive="base">
                                        <p:cTn id="16" dur="1000" fill="hold"/>
                                        <p:tgtEl>
                                          <p:spTgt spid="1027"/>
                                        </p:tgtEl>
                                        <p:attrNameLst>
                                          <p:attrName>ppt_x</p:attrName>
                                        </p:attrNameLst>
                                      </p:cBhvr>
                                      <p:tavLst>
                                        <p:tav tm="0">
                                          <p:val>
                                            <p:strVal val="0-#ppt_w/2"/>
                                          </p:val>
                                        </p:tav>
                                        <p:tav tm="100000">
                                          <p:val>
                                            <p:strVal val="#ppt_x"/>
                                          </p:val>
                                        </p:tav>
                                      </p:tavLst>
                                    </p:anim>
                                    <p:anim calcmode="lin" valueType="num">
                                      <p:cBhvr additive="base">
                                        <p:cTn id="17" dur="1000" fill="hold"/>
                                        <p:tgtEl>
                                          <p:spTgt spid="1027"/>
                                        </p:tgtEl>
                                        <p:attrNameLst>
                                          <p:attrName>ppt_y</p:attrName>
                                        </p:attrNameLst>
                                      </p:cBhvr>
                                      <p:tavLst>
                                        <p:tav tm="0">
                                          <p:val>
                                            <p:strVal val="#ppt_y"/>
                                          </p:val>
                                        </p:tav>
                                        <p:tav tm="100000">
                                          <p:val>
                                            <p:strVal val="#ppt_y"/>
                                          </p:val>
                                        </p:tav>
                                      </p:tavLst>
                                    </p:anim>
                                  </p:childTnLst>
                                </p:cTn>
                              </p:par>
                            </p:childTnLst>
                          </p:cTn>
                        </p:par>
                        <p:par>
                          <p:cTn id="18" fill="hold">
                            <p:stCondLst>
                              <p:cond delay="3000"/>
                            </p:stCondLst>
                            <p:childTnLst>
                              <p:par>
                                <p:cTn id="19" presetID="2" presetClass="entr" presetSubtype="12" fill="hold" nodeType="afterEffect">
                                  <p:stCondLst>
                                    <p:cond delay="0"/>
                                  </p:stCondLst>
                                  <p:childTnLst>
                                    <p:set>
                                      <p:cBhvr>
                                        <p:cTn id="20" dur="1" fill="hold">
                                          <p:stCondLst>
                                            <p:cond delay="0"/>
                                          </p:stCondLst>
                                        </p:cTn>
                                        <p:tgtEl>
                                          <p:spTgt spid="21507"/>
                                        </p:tgtEl>
                                        <p:attrNameLst>
                                          <p:attrName>style.visibility</p:attrName>
                                        </p:attrNameLst>
                                      </p:cBhvr>
                                      <p:to>
                                        <p:strVal val="visible"/>
                                      </p:to>
                                    </p:set>
                                    <p:anim calcmode="lin" valueType="num">
                                      <p:cBhvr additive="base">
                                        <p:cTn id="21" dur="1000" fill="hold"/>
                                        <p:tgtEl>
                                          <p:spTgt spid="21507"/>
                                        </p:tgtEl>
                                        <p:attrNameLst>
                                          <p:attrName>ppt_x</p:attrName>
                                        </p:attrNameLst>
                                      </p:cBhvr>
                                      <p:tavLst>
                                        <p:tav tm="0">
                                          <p:val>
                                            <p:strVal val="0-#ppt_w/2"/>
                                          </p:val>
                                        </p:tav>
                                        <p:tav tm="100000">
                                          <p:val>
                                            <p:strVal val="#ppt_x"/>
                                          </p:val>
                                        </p:tav>
                                      </p:tavLst>
                                    </p:anim>
                                    <p:anim calcmode="lin" valueType="num">
                                      <p:cBhvr additive="base">
                                        <p:cTn id="22" dur="1000" fill="hold"/>
                                        <p:tgtEl>
                                          <p:spTgt spid="21507"/>
                                        </p:tgtEl>
                                        <p:attrNameLst>
                                          <p:attrName>ppt_y</p:attrName>
                                        </p:attrNameLst>
                                      </p:cBhvr>
                                      <p:tavLst>
                                        <p:tav tm="0">
                                          <p:val>
                                            <p:strVal val="1+#ppt_h/2"/>
                                          </p:val>
                                        </p:tav>
                                        <p:tav tm="100000">
                                          <p:val>
                                            <p:strVal val="#ppt_y"/>
                                          </p:val>
                                        </p:tav>
                                      </p:tavLst>
                                    </p:anim>
                                  </p:childTnLst>
                                </p:cTn>
                              </p:par>
                            </p:childTnLst>
                          </p:cTn>
                        </p:par>
                        <p:par>
                          <p:cTn id="23" fill="hold">
                            <p:stCondLst>
                              <p:cond delay="4000"/>
                            </p:stCondLst>
                            <p:childTnLst>
                              <p:par>
                                <p:cTn id="24" presetID="2" presetClass="entr" presetSubtype="4" fill="hold" nodeType="afterEffect">
                                  <p:stCondLst>
                                    <p:cond delay="0"/>
                                  </p:stCondLst>
                                  <p:childTnLst>
                                    <p:set>
                                      <p:cBhvr>
                                        <p:cTn id="25" dur="1" fill="hold">
                                          <p:stCondLst>
                                            <p:cond delay="0"/>
                                          </p:stCondLst>
                                        </p:cTn>
                                        <p:tgtEl>
                                          <p:spTgt spid="1028"/>
                                        </p:tgtEl>
                                        <p:attrNameLst>
                                          <p:attrName>style.visibility</p:attrName>
                                        </p:attrNameLst>
                                      </p:cBhvr>
                                      <p:to>
                                        <p:strVal val="visible"/>
                                      </p:to>
                                    </p:set>
                                    <p:anim calcmode="lin" valueType="num">
                                      <p:cBhvr additive="base">
                                        <p:cTn id="26" dur="1000" fill="hold"/>
                                        <p:tgtEl>
                                          <p:spTgt spid="1028"/>
                                        </p:tgtEl>
                                        <p:attrNameLst>
                                          <p:attrName>ppt_x</p:attrName>
                                        </p:attrNameLst>
                                      </p:cBhvr>
                                      <p:tavLst>
                                        <p:tav tm="0">
                                          <p:val>
                                            <p:strVal val="#ppt_x"/>
                                          </p:val>
                                        </p:tav>
                                        <p:tav tm="100000">
                                          <p:val>
                                            <p:strVal val="#ppt_x"/>
                                          </p:val>
                                        </p:tav>
                                      </p:tavLst>
                                    </p:anim>
                                    <p:anim calcmode="lin" valueType="num">
                                      <p:cBhvr additive="base">
                                        <p:cTn id="27" dur="1000" fill="hold"/>
                                        <p:tgtEl>
                                          <p:spTgt spid="1028"/>
                                        </p:tgtEl>
                                        <p:attrNameLst>
                                          <p:attrName>ppt_y</p:attrName>
                                        </p:attrNameLst>
                                      </p:cBhvr>
                                      <p:tavLst>
                                        <p:tav tm="0">
                                          <p:val>
                                            <p:strVal val="1+#ppt_h/2"/>
                                          </p:val>
                                        </p:tav>
                                        <p:tav tm="100000">
                                          <p:val>
                                            <p:strVal val="#ppt_y"/>
                                          </p:val>
                                        </p:tav>
                                      </p:tavLst>
                                    </p:anim>
                                  </p:childTnLst>
                                </p:cTn>
                              </p:par>
                            </p:childTnLst>
                          </p:cTn>
                        </p:par>
                        <p:par>
                          <p:cTn id="28" fill="hold">
                            <p:stCondLst>
                              <p:cond delay="5000"/>
                            </p:stCondLst>
                            <p:childTnLst>
                              <p:par>
                                <p:cTn id="29" presetID="2" presetClass="entr" presetSubtype="6" fill="hold" nodeType="afterEffect">
                                  <p:stCondLst>
                                    <p:cond delay="0"/>
                                  </p:stCondLst>
                                  <p:childTnLst>
                                    <p:set>
                                      <p:cBhvr>
                                        <p:cTn id="30" dur="1" fill="hold">
                                          <p:stCondLst>
                                            <p:cond delay="0"/>
                                          </p:stCondLst>
                                        </p:cTn>
                                        <p:tgtEl>
                                          <p:spTgt spid="21508"/>
                                        </p:tgtEl>
                                        <p:attrNameLst>
                                          <p:attrName>style.visibility</p:attrName>
                                        </p:attrNameLst>
                                      </p:cBhvr>
                                      <p:to>
                                        <p:strVal val="visible"/>
                                      </p:to>
                                    </p:set>
                                    <p:anim calcmode="lin" valueType="num">
                                      <p:cBhvr additive="base">
                                        <p:cTn id="31" dur="1000" fill="hold"/>
                                        <p:tgtEl>
                                          <p:spTgt spid="21508"/>
                                        </p:tgtEl>
                                        <p:attrNameLst>
                                          <p:attrName>ppt_x</p:attrName>
                                        </p:attrNameLst>
                                      </p:cBhvr>
                                      <p:tavLst>
                                        <p:tav tm="0">
                                          <p:val>
                                            <p:strVal val="1+#ppt_w/2"/>
                                          </p:val>
                                        </p:tav>
                                        <p:tav tm="100000">
                                          <p:val>
                                            <p:strVal val="#ppt_x"/>
                                          </p:val>
                                        </p:tav>
                                      </p:tavLst>
                                    </p:anim>
                                    <p:anim calcmode="lin" valueType="num">
                                      <p:cBhvr additive="base">
                                        <p:cTn id="32" dur="1000" fill="hold"/>
                                        <p:tgtEl>
                                          <p:spTgt spid="215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5661248"/>
            <a:ext cx="7776864" cy="642088"/>
          </a:xfrm>
        </p:spPr>
        <p:txBody>
          <a:bodyPr>
            <a:normAutofit fontScale="90000"/>
          </a:bodyPr>
          <a:lstStyle/>
          <a:p>
            <a:pPr algn="ctr"/>
            <a:r>
              <a:rPr lang="ru-RU" i="1" dirty="0">
                <a:solidFill>
                  <a:schemeClr val="tx1"/>
                </a:solidFill>
                <a:effectLst/>
                <a:latin typeface="Times New Roman" pitchFamily="18" charset="0"/>
                <a:cs typeface="Times New Roman" pitchFamily="18" charset="0"/>
              </a:rPr>
              <a:t>Доскажи словечко.</a:t>
            </a:r>
          </a:p>
        </p:txBody>
      </p:sp>
      <p:sp>
        <p:nvSpPr>
          <p:cNvPr id="9" name="Текст 8"/>
          <p:cNvSpPr>
            <a:spLocks noGrp="1"/>
          </p:cNvSpPr>
          <p:nvPr>
            <p:ph type="body" idx="1"/>
          </p:nvPr>
        </p:nvSpPr>
        <p:spPr>
          <a:xfrm>
            <a:off x="323528" y="328278"/>
            <a:ext cx="3960440" cy="3028714"/>
          </a:xfrm>
        </p:spPr>
        <p:txBody>
          <a:bodyPr>
            <a:normAutofit lnSpcReduction="10000"/>
          </a:bodyPr>
          <a:lstStyle/>
          <a:p>
            <a:r>
              <a:rPr lang="ru-RU" sz="2800" b="1" i="1" dirty="0">
                <a:latin typeface="Times New Roman" pitchFamily="18" charset="0"/>
                <a:cs typeface="Times New Roman" pitchFamily="18" charset="0"/>
              </a:rPr>
              <a:t>Он большой, как мяч футбольный,</a:t>
            </a:r>
            <a:br>
              <a:rPr lang="ru-RU" sz="2800" b="1" i="1" dirty="0">
                <a:latin typeface="Times New Roman" pitchFamily="18" charset="0"/>
                <a:cs typeface="Times New Roman" pitchFamily="18" charset="0"/>
              </a:rPr>
            </a:br>
            <a:r>
              <a:rPr lang="ru-RU" sz="2800" b="1" i="1" dirty="0">
                <a:latin typeface="Times New Roman" pitchFamily="18" charset="0"/>
                <a:cs typeface="Times New Roman" pitchFamily="18" charset="0"/>
              </a:rPr>
              <a:t>Если спелый – все довольны,</a:t>
            </a:r>
            <a:br>
              <a:rPr lang="ru-RU" sz="2800" b="1" i="1" dirty="0">
                <a:latin typeface="Times New Roman" pitchFamily="18" charset="0"/>
                <a:cs typeface="Times New Roman" pitchFamily="18" charset="0"/>
              </a:rPr>
            </a:br>
            <a:r>
              <a:rPr lang="ru-RU" sz="2800" b="1" i="1" dirty="0">
                <a:latin typeface="Times New Roman" pitchFamily="18" charset="0"/>
                <a:cs typeface="Times New Roman" pitchFamily="18" charset="0"/>
              </a:rPr>
              <a:t>Как приятен он на вкус,</a:t>
            </a:r>
            <a:br>
              <a:rPr lang="ru-RU" sz="2800" b="1" i="1" dirty="0">
                <a:latin typeface="Times New Roman" pitchFamily="18" charset="0"/>
                <a:cs typeface="Times New Roman" pitchFamily="18" charset="0"/>
              </a:rPr>
            </a:br>
            <a:r>
              <a:rPr lang="ru-RU" sz="2800" b="1" i="1" dirty="0">
                <a:latin typeface="Times New Roman" pitchFamily="18" charset="0"/>
                <a:cs typeface="Times New Roman" pitchFamily="18" charset="0"/>
              </a:rPr>
              <a:t>И зовут его … </a:t>
            </a:r>
            <a:endParaRPr lang="ru-RU" b="1" i="1" u="sng" dirty="0">
              <a:latin typeface="Times New Roman" pitchFamily="18" charset="0"/>
              <a:cs typeface="Times New Roman" pitchFamily="18" charset="0"/>
            </a:endParaRPr>
          </a:p>
        </p:txBody>
      </p:sp>
      <p:sp>
        <p:nvSpPr>
          <p:cNvPr id="10" name="Текст 9"/>
          <p:cNvSpPr>
            <a:spLocks noGrp="1"/>
          </p:cNvSpPr>
          <p:nvPr>
            <p:ph type="body" sz="half" idx="3"/>
          </p:nvPr>
        </p:nvSpPr>
        <p:spPr>
          <a:xfrm>
            <a:off x="4819822" y="873105"/>
            <a:ext cx="3754760" cy="3028714"/>
          </a:xfrm>
        </p:spPr>
        <p:txBody>
          <a:bodyPr>
            <a:normAutofit/>
          </a:bodyPr>
          <a:lstStyle/>
          <a:p>
            <a:r>
              <a:rPr lang="ru-RU" sz="2800" b="1" i="1" dirty="0">
                <a:latin typeface="Times New Roman" pitchFamily="18" charset="0"/>
                <a:cs typeface="Times New Roman" pitchFamily="18" charset="0"/>
              </a:rPr>
              <a:t>Лейся дождь весёлый,</a:t>
            </a:r>
            <a:br>
              <a:rPr lang="ru-RU" sz="2800" b="1" i="1" dirty="0">
                <a:latin typeface="Times New Roman" pitchFamily="18" charset="0"/>
                <a:cs typeface="Times New Roman" pitchFamily="18" charset="0"/>
              </a:rPr>
            </a:br>
            <a:r>
              <a:rPr lang="ru-RU" sz="2800" b="1" i="1" dirty="0">
                <a:latin typeface="Times New Roman" pitchFamily="18" charset="0"/>
                <a:cs typeface="Times New Roman" pitchFamily="18" charset="0"/>
              </a:rPr>
              <a:t>Мы с тобою дружим!</a:t>
            </a:r>
            <a:br>
              <a:rPr lang="ru-RU" sz="2800" b="1" i="1" dirty="0">
                <a:latin typeface="Times New Roman" pitchFamily="18" charset="0"/>
                <a:cs typeface="Times New Roman" pitchFamily="18" charset="0"/>
              </a:rPr>
            </a:br>
            <a:r>
              <a:rPr lang="ru-RU" sz="2800" b="1" i="1" dirty="0">
                <a:latin typeface="Times New Roman" pitchFamily="18" charset="0"/>
                <a:cs typeface="Times New Roman" pitchFamily="18" charset="0"/>
              </a:rPr>
              <a:t>Хорошо нам бегать</a:t>
            </a:r>
            <a:br>
              <a:rPr lang="ru-RU" sz="2800" b="1" i="1" dirty="0">
                <a:latin typeface="Times New Roman" pitchFamily="18" charset="0"/>
                <a:cs typeface="Times New Roman" pitchFamily="18" charset="0"/>
              </a:rPr>
            </a:br>
            <a:r>
              <a:rPr lang="ru-RU" sz="2800" b="1" i="1" dirty="0">
                <a:latin typeface="Times New Roman" pitchFamily="18" charset="0"/>
                <a:cs typeface="Times New Roman" pitchFamily="18" charset="0"/>
              </a:rPr>
              <a:t>Босиком по … </a:t>
            </a:r>
          </a:p>
        </p:txBody>
      </p:sp>
      <p:pic>
        <p:nvPicPr>
          <p:cNvPr id="12" name="Содержимое 11" descr="арбуз.jpg"/>
          <p:cNvPicPr>
            <a:picLocks noGrp="1" noChangeAspect="1"/>
          </p:cNvPicPr>
          <p:nvPr>
            <p:ph sz="quarter" idx="2"/>
          </p:nvPr>
        </p:nvPicPr>
        <p:blipFill>
          <a:blip r:embed="rId2" cstate="print"/>
          <a:stretch>
            <a:fillRect/>
          </a:stretch>
        </p:blipFill>
        <p:spPr>
          <a:xfrm>
            <a:off x="2276693" y="3006486"/>
            <a:ext cx="2467344" cy="1790666"/>
          </a:xfrm>
          <a:prstGeom prst="roundRect">
            <a:avLst/>
          </a:prstGeom>
          <a:ln>
            <a:noFill/>
          </a:ln>
          <a:scene3d>
            <a:camera prst="perspectiveContrastingRightFacing"/>
            <a:lightRig rig="threePt" dir="t"/>
          </a:scene3d>
        </p:spPr>
      </p:pic>
      <p:pic>
        <p:nvPicPr>
          <p:cNvPr id="13" name="Содержимое 12" descr="лужи.jpg"/>
          <p:cNvPicPr>
            <a:picLocks noGrp="1" noChangeAspect="1"/>
          </p:cNvPicPr>
          <p:nvPr>
            <p:ph sz="quarter" idx="4"/>
          </p:nvPr>
        </p:nvPicPr>
        <p:blipFill>
          <a:blip r:embed="rId3" cstate="print"/>
          <a:stretch>
            <a:fillRect/>
          </a:stretch>
        </p:blipFill>
        <p:spPr>
          <a:xfrm rot="21314294">
            <a:off x="6164886" y="3729195"/>
            <a:ext cx="3096344" cy="2073444"/>
          </a:xfrm>
          <a:prstGeom prst="roundRect">
            <a:avLst/>
          </a:prstGeom>
          <a:ln>
            <a:noFill/>
          </a:ln>
          <a:scene3d>
            <a:camera prst="perspectiveContrastingLeftFacing"/>
            <a:lightRig rig="threePt" dir="t"/>
          </a:scene3d>
        </p:spPr>
      </p:pic>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9">
                                            <p:bg/>
                                          </p:spTgt>
                                        </p:tgtEl>
                                        <p:attrNameLst>
                                          <p:attrName>style.visibility</p:attrName>
                                        </p:attrNameLst>
                                      </p:cBhvr>
                                      <p:to>
                                        <p:strVal val="visible"/>
                                      </p:to>
                                    </p:set>
                                    <p:anim calcmode="lin" valueType="num">
                                      <p:cBhvr>
                                        <p:cTn id="7" dur="1000" fill="hold"/>
                                        <p:tgtEl>
                                          <p:spTgt spid="9">
                                            <p:bg/>
                                          </p:spTgt>
                                        </p:tgtEl>
                                        <p:attrNameLst>
                                          <p:attrName>ppt_w</p:attrName>
                                        </p:attrNameLst>
                                      </p:cBhvr>
                                      <p:tavLst>
                                        <p:tav tm="0">
                                          <p:val>
                                            <p:strVal val="#ppt_w*0.70"/>
                                          </p:val>
                                        </p:tav>
                                        <p:tav tm="100000">
                                          <p:val>
                                            <p:strVal val="#ppt_w"/>
                                          </p:val>
                                        </p:tav>
                                      </p:tavLst>
                                    </p:anim>
                                    <p:anim calcmode="lin" valueType="num">
                                      <p:cBhvr>
                                        <p:cTn id="8" dur="1000" fill="hold"/>
                                        <p:tgtEl>
                                          <p:spTgt spid="9">
                                            <p:bg/>
                                          </p:spTgt>
                                        </p:tgtEl>
                                        <p:attrNameLst>
                                          <p:attrName>ppt_h</p:attrName>
                                        </p:attrNameLst>
                                      </p:cBhvr>
                                      <p:tavLst>
                                        <p:tav tm="0">
                                          <p:val>
                                            <p:strVal val="#ppt_h"/>
                                          </p:val>
                                        </p:tav>
                                        <p:tav tm="100000">
                                          <p:val>
                                            <p:strVal val="#ppt_h"/>
                                          </p:val>
                                        </p:tav>
                                      </p:tavLst>
                                    </p:anim>
                                    <p:animEffect transition="in" filter="fade">
                                      <p:cBhvr>
                                        <p:cTn id="9" dur="1000"/>
                                        <p:tgtEl>
                                          <p:spTgt spid="9">
                                            <p:bg/>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p:cTn id="13" dur="1000" fill="hold"/>
                                        <p:tgtEl>
                                          <p:spTgt spid="9">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9">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1000" fill="hold"/>
                                        <p:tgtEl>
                                          <p:spTgt spid="12"/>
                                        </p:tgtEl>
                                        <p:attrNameLst>
                                          <p:attrName>ppt_x</p:attrName>
                                        </p:attrNameLst>
                                      </p:cBhvr>
                                      <p:tavLst>
                                        <p:tav tm="0">
                                          <p:val>
                                            <p:strVal val="#ppt_x"/>
                                          </p:val>
                                        </p:tav>
                                        <p:tav tm="100000">
                                          <p:val>
                                            <p:strVal val="#ppt_x"/>
                                          </p:val>
                                        </p:tav>
                                      </p:tavLst>
                                    </p:anim>
                                    <p:anim calcmode="lin" valueType="num">
                                      <p:cBhvr additive="base">
                                        <p:cTn id="21"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10">
                                            <p:bg/>
                                          </p:spTgt>
                                        </p:tgtEl>
                                        <p:attrNameLst>
                                          <p:attrName>style.visibility</p:attrName>
                                        </p:attrNameLst>
                                      </p:cBhvr>
                                      <p:to>
                                        <p:strVal val="visible"/>
                                      </p:to>
                                    </p:set>
                                    <p:anim calcmode="lin" valueType="num">
                                      <p:cBhvr>
                                        <p:cTn id="26" dur="1000" fill="hold"/>
                                        <p:tgtEl>
                                          <p:spTgt spid="10">
                                            <p:bg/>
                                          </p:spTgt>
                                        </p:tgtEl>
                                        <p:attrNameLst>
                                          <p:attrName>ppt_w</p:attrName>
                                        </p:attrNameLst>
                                      </p:cBhvr>
                                      <p:tavLst>
                                        <p:tav tm="0">
                                          <p:val>
                                            <p:strVal val="#ppt_w*0.70"/>
                                          </p:val>
                                        </p:tav>
                                        <p:tav tm="100000">
                                          <p:val>
                                            <p:strVal val="#ppt_w"/>
                                          </p:val>
                                        </p:tav>
                                      </p:tavLst>
                                    </p:anim>
                                    <p:anim calcmode="lin" valueType="num">
                                      <p:cBhvr>
                                        <p:cTn id="27" dur="1000" fill="hold"/>
                                        <p:tgtEl>
                                          <p:spTgt spid="10">
                                            <p:bg/>
                                          </p:spTgt>
                                        </p:tgtEl>
                                        <p:attrNameLst>
                                          <p:attrName>ppt_h</p:attrName>
                                        </p:attrNameLst>
                                      </p:cBhvr>
                                      <p:tavLst>
                                        <p:tav tm="0">
                                          <p:val>
                                            <p:strVal val="#ppt_h"/>
                                          </p:val>
                                        </p:tav>
                                        <p:tav tm="100000">
                                          <p:val>
                                            <p:strVal val="#ppt_h"/>
                                          </p:val>
                                        </p:tav>
                                      </p:tavLst>
                                    </p:anim>
                                    <p:animEffect transition="in" filter="fade">
                                      <p:cBhvr>
                                        <p:cTn id="28" dur="1000"/>
                                        <p:tgtEl>
                                          <p:spTgt spid="10">
                                            <p:bg/>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anim calcmode="lin" valueType="num">
                                      <p:cBhvr>
                                        <p:cTn id="33" dur="1000" fill="hold"/>
                                        <p:tgtEl>
                                          <p:spTgt spid="10">
                                            <p:txEl>
                                              <p:pRg st="0" end="0"/>
                                            </p:txEl>
                                          </p:spTgt>
                                        </p:tgtEl>
                                        <p:attrNameLst>
                                          <p:attrName>ppt_w</p:attrName>
                                        </p:attrNameLst>
                                      </p:cBhvr>
                                      <p:tavLst>
                                        <p:tav tm="0">
                                          <p:val>
                                            <p:strVal val="#ppt_w*0.70"/>
                                          </p:val>
                                        </p:tav>
                                        <p:tav tm="100000">
                                          <p:val>
                                            <p:strVal val="#ppt_w"/>
                                          </p:val>
                                        </p:tav>
                                      </p:tavLst>
                                    </p:anim>
                                    <p:anim calcmode="lin" valueType="num">
                                      <p:cBhvr>
                                        <p:cTn id="34" dur="1000" fill="hold"/>
                                        <p:tgtEl>
                                          <p:spTgt spid="10">
                                            <p:txEl>
                                              <p:pRg st="0" end="0"/>
                                            </p:txEl>
                                          </p:spTgt>
                                        </p:tgtEl>
                                        <p:attrNameLst>
                                          <p:attrName>ppt_h</p:attrName>
                                        </p:attrNameLst>
                                      </p:cBhvr>
                                      <p:tavLst>
                                        <p:tav tm="0">
                                          <p:val>
                                            <p:strVal val="#ppt_h"/>
                                          </p:val>
                                        </p:tav>
                                        <p:tav tm="100000">
                                          <p:val>
                                            <p:strVal val="#ppt_h"/>
                                          </p:val>
                                        </p:tav>
                                      </p:tavLst>
                                    </p:anim>
                                    <p:animEffect transition="in" filter="fade">
                                      <p:cBhvr>
                                        <p:cTn id="35" dur="1000"/>
                                        <p:tgtEl>
                                          <p:spTgt spid="10">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10"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857F03B-ADE5-4346-8A59-B3A7E8D51BA4}"/>
              </a:ext>
            </a:extLst>
          </p:cNvPr>
          <p:cNvSpPr>
            <a:spLocks noGrp="1"/>
          </p:cNvSpPr>
          <p:nvPr>
            <p:ph type="title"/>
          </p:nvPr>
        </p:nvSpPr>
        <p:spPr>
          <a:xfrm>
            <a:off x="1435608" y="274319"/>
            <a:ext cx="7498080" cy="1138456"/>
          </a:xfrm>
        </p:spPr>
        <p:txBody>
          <a:bodyPr>
            <a:normAutofit fontScale="90000"/>
          </a:bodyPr>
          <a:lstStyle/>
          <a:p>
            <a:r>
              <a:rPr lang="ru-RU" b="1" i="1" dirty="0">
                <a:effectLst/>
              </a:rPr>
              <a:t> </a:t>
            </a:r>
            <a:r>
              <a:rPr lang="ru-RU" b="1" i="1" u="sng" dirty="0">
                <a:effectLst/>
              </a:rPr>
              <a:t> Игры, направленные на дифференциацию слогов</a:t>
            </a:r>
            <a:br>
              <a:rPr lang="ru-RU" dirty="0">
                <a:effectLst/>
              </a:rPr>
            </a:br>
            <a:endParaRPr lang="ru-RU" dirty="0"/>
          </a:p>
        </p:txBody>
      </p:sp>
      <p:sp>
        <p:nvSpPr>
          <p:cNvPr id="3" name="Объект 2">
            <a:extLst>
              <a:ext uri="{FF2B5EF4-FFF2-40B4-BE49-F238E27FC236}">
                <a16:creationId xmlns:a16="http://schemas.microsoft.com/office/drawing/2014/main" id="{C3F703C5-B5C5-4DA6-BDEF-4489BEF51D33}"/>
              </a:ext>
            </a:extLst>
          </p:cNvPr>
          <p:cNvSpPr>
            <a:spLocks noGrp="1"/>
          </p:cNvSpPr>
          <p:nvPr>
            <p:ph sz="half" idx="1"/>
          </p:nvPr>
        </p:nvSpPr>
        <p:spPr>
          <a:xfrm>
            <a:off x="1435608" y="1412775"/>
            <a:ext cx="2992376" cy="3456385"/>
          </a:xfrm>
        </p:spPr>
        <p:txBody>
          <a:bodyPr>
            <a:normAutofit fontScale="62500" lnSpcReduction="20000"/>
          </a:bodyPr>
          <a:lstStyle/>
          <a:p>
            <a:pPr marL="82296" indent="0">
              <a:buNone/>
            </a:pPr>
            <a:r>
              <a:rPr lang="ru-RU" b="1" dirty="0"/>
              <a:t>«Лишний слог»</a:t>
            </a:r>
            <a:endParaRPr lang="ru-RU" dirty="0"/>
          </a:p>
          <a:p>
            <a:pPr marL="82296" indent="0">
              <a:buNone/>
            </a:pPr>
            <a:r>
              <a:rPr lang="ru-RU" dirty="0"/>
              <a:t>Взрослый произносит ряд слогов: на – на –па – на (</a:t>
            </a:r>
            <a:r>
              <a:rPr lang="ru-RU" dirty="0" err="1"/>
              <a:t>ва</a:t>
            </a:r>
            <a:r>
              <a:rPr lang="ru-RU" dirty="0"/>
              <a:t> – фа – </a:t>
            </a:r>
            <a:r>
              <a:rPr lang="ru-RU" dirty="0" err="1"/>
              <a:t>ва</a:t>
            </a:r>
            <a:r>
              <a:rPr lang="ru-RU" dirty="0"/>
              <a:t> - </a:t>
            </a:r>
            <a:r>
              <a:rPr lang="ru-RU" dirty="0" err="1"/>
              <a:t>ва</a:t>
            </a:r>
            <a:r>
              <a:rPr lang="ru-RU" dirty="0"/>
              <a:t>), а ребенок определяет лишний.</a:t>
            </a:r>
          </a:p>
          <a:p>
            <a:endParaRPr lang="ru-RU" dirty="0"/>
          </a:p>
        </p:txBody>
      </p:sp>
      <p:sp>
        <p:nvSpPr>
          <p:cNvPr id="4" name="Объект 3">
            <a:extLst>
              <a:ext uri="{FF2B5EF4-FFF2-40B4-BE49-F238E27FC236}">
                <a16:creationId xmlns:a16="http://schemas.microsoft.com/office/drawing/2014/main" id="{42B875CF-2779-4214-9C44-3093FE222B8C}"/>
              </a:ext>
            </a:extLst>
          </p:cNvPr>
          <p:cNvSpPr>
            <a:spLocks noGrp="1"/>
          </p:cNvSpPr>
          <p:nvPr>
            <p:ph sz="half" idx="2"/>
          </p:nvPr>
        </p:nvSpPr>
        <p:spPr/>
        <p:txBody>
          <a:bodyPr>
            <a:normAutofit fontScale="62500" lnSpcReduction="20000"/>
          </a:bodyPr>
          <a:lstStyle/>
          <a:p>
            <a:r>
              <a:rPr lang="ru-RU" b="1" i="1" dirty="0"/>
              <a:t>«Повтори правильно»</a:t>
            </a:r>
            <a:endParaRPr lang="ru-RU" dirty="0"/>
          </a:p>
          <a:p>
            <a:r>
              <a:rPr lang="ru-RU" i="1" dirty="0"/>
              <a:t>Цель. </a:t>
            </a:r>
            <a:r>
              <a:rPr lang="ru-RU" dirty="0"/>
              <a:t>Развивать фонематическое восприятие, умение четко воспроизводить слоговые цепочки.</a:t>
            </a:r>
          </a:p>
          <a:p>
            <a:r>
              <a:rPr lang="ru-RU" i="1" dirty="0"/>
              <a:t>Оборудование: </a:t>
            </a:r>
            <a:r>
              <a:rPr lang="ru-RU" dirty="0"/>
              <a:t>мяч.</a:t>
            </a:r>
          </a:p>
          <a:p>
            <a:r>
              <a:rPr lang="ru-RU" i="1" dirty="0"/>
              <a:t>Описание игры. </a:t>
            </a:r>
            <a:r>
              <a:rPr lang="ru-RU" dirty="0"/>
              <a:t>Дети сидят по кругу. Педагог предлагает детям по очереди поймать мяч и внимательно послушать цепочку слогов, затем ребенок должен правильно повторить и бросить мяч обратно. Слоговые ряды могут быть различными: ми-</a:t>
            </a:r>
            <a:r>
              <a:rPr lang="ru-RU" dirty="0" err="1"/>
              <a:t>ма</a:t>
            </a:r>
            <a:r>
              <a:rPr lang="ru-RU" dirty="0"/>
              <a:t>-му-</a:t>
            </a:r>
            <a:r>
              <a:rPr lang="ru-RU" dirty="0" err="1"/>
              <a:t>ме</a:t>
            </a:r>
            <a:r>
              <a:rPr lang="ru-RU" dirty="0"/>
              <a:t>, па-</a:t>
            </a:r>
            <a:r>
              <a:rPr lang="ru-RU" dirty="0" err="1"/>
              <a:t>пя</a:t>
            </a:r>
            <a:r>
              <a:rPr lang="ru-RU" dirty="0"/>
              <a:t>-па, </a:t>
            </a:r>
            <a:r>
              <a:rPr lang="ru-RU" dirty="0" err="1"/>
              <a:t>са</a:t>
            </a:r>
            <a:r>
              <a:rPr lang="ru-RU" dirty="0"/>
              <a:t>-</a:t>
            </a:r>
            <a:r>
              <a:rPr lang="ru-RU" dirty="0" err="1"/>
              <a:t>са</a:t>
            </a:r>
            <a:r>
              <a:rPr lang="ru-RU" dirty="0"/>
              <a:t>-за, </a:t>
            </a:r>
            <a:r>
              <a:rPr lang="ru-RU" dirty="0" err="1"/>
              <a:t>ша-са</a:t>
            </a:r>
            <a:r>
              <a:rPr lang="ru-RU" dirty="0"/>
              <a:t>....</a:t>
            </a:r>
          </a:p>
          <a:p>
            <a:endParaRPr lang="ru-RU" dirty="0"/>
          </a:p>
        </p:txBody>
      </p:sp>
      <p:pic>
        <p:nvPicPr>
          <p:cNvPr id="6147" name="Picture 3" descr="https://cf3.ppt-online.org/files3/slide/y/Y6c4TBKbjDCd8hrsi3lGtROu02INMVHFAvokPU/slide-12.jpg">
            <a:extLst>
              <a:ext uri="{FF2B5EF4-FFF2-40B4-BE49-F238E27FC236}">
                <a16:creationId xmlns:a16="http://schemas.microsoft.com/office/drawing/2014/main" id="{F91AA123-281D-4915-AA32-48DCBBF0B7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265053"/>
            <a:ext cx="3456384" cy="3208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814131"/>
      </p:ext>
    </p:extLst>
  </p:cSld>
  <p:clrMapOvr>
    <a:masterClrMapping/>
  </p:clrMapOvr>
  <p:transition spd="med">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403648" y="1007016"/>
            <a:ext cx="7056784" cy="45719"/>
          </a:xfrm>
        </p:spPr>
        <p:txBody>
          <a:bodyPr>
            <a:normAutofit fontScale="90000"/>
          </a:bodyPr>
          <a:lstStyle/>
          <a:p>
            <a:pPr algn="ctr"/>
            <a:r>
              <a:rPr lang="ru-RU" sz="2700" b="1" i="1" u="sng" dirty="0">
                <a:effectLst/>
                <a:latin typeface="Times New Roman" panose="02020603050405020304" pitchFamily="18" charset="0"/>
                <a:cs typeface="Times New Roman" panose="02020603050405020304" pitchFamily="18" charset="0"/>
              </a:rPr>
              <a:t>Игры, направленные на формирование фонематического анализа и синтеза</a:t>
            </a:r>
            <a:r>
              <a:rPr lang="ru-RU" sz="2700" dirty="0">
                <a:effectLst/>
                <a:latin typeface="Times New Roman" panose="02020603050405020304" pitchFamily="18" charset="0"/>
                <a:cs typeface="Times New Roman" panose="02020603050405020304" pitchFamily="18" charset="0"/>
              </a:rPr>
              <a:t> </a:t>
            </a:r>
            <a:br>
              <a:rPr lang="ru-RU" sz="2700" dirty="0">
                <a:effectLst/>
                <a:latin typeface="Times New Roman" panose="02020603050405020304" pitchFamily="18" charset="0"/>
                <a:cs typeface="Times New Roman" panose="02020603050405020304" pitchFamily="18" charset="0"/>
              </a:rPr>
            </a:br>
            <a:br>
              <a:rPr lang="ru-RU" b="1" i="1" dirty="0">
                <a:solidFill>
                  <a:schemeClr val="tx1"/>
                </a:solidFill>
                <a:effectLst/>
                <a:latin typeface="Times New Roman" pitchFamily="18" charset="0"/>
                <a:cs typeface="Times New Roman" pitchFamily="18" charset="0"/>
              </a:rPr>
            </a:br>
            <a:endParaRPr lang="ru-RU" i="1" dirty="0">
              <a:solidFill>
                <a:schemeClr val="tx1"/>
              </a:solidFill>
              <a:effectLst/>
            </a:endParaRPr>
          </a:p>
        </p:txBody>
      </p:sp>
      <p:pic>
        <p:nvPicPr>
          <p:cNvPr id="8" name="Содержимое 7" descr="хлопки.jpg"/>
          <p:cNvPicPr>
            <a:picLocks noGrp="1" noChangeAspect="1"/>
          </p:cNvPicPr>
          <p:nvPr>
            <p:ph sz="half" idx="1"/>
          </p:nvPr>
        </p:nvPicPr>
        <p:blipFill>
          <a:blip r:embed="rId2" cstate="print"/>
          <a:stretch>
            <a:fillRect/>
          </a:stretch>
        </p:blipFill>
        <p:spPr>
          <a:xfrm>
            <a:off x="1259632" y="1484784"/>
            <a:ext cx="3462425" cy="4332135"/>
          </a:xfrm>
        </p:spPr>
      </p:pic>
      <p:sp>
        <p:nvSpPr>
          <p:cNvPr id="7" name="Содержимое 6"/>
          <p:cNvSpPr>
            <a:spLocks noGrp="1"/>
          </p:cNvSpPr>
          <p:nvPr>
            <p:ph sz="half" idx="2"/>
          </p:nvPr>
        </p:nvSpPr>
        <p:spPr>
          <a:xfrm>
            <a:off x="4860032" y="764704"/>
            <a:ext cx="4073656" cy="6093296"/>
          </a:xfrm>
        </p:spPr>
        <p:txBody>
          <a:bodyPr>
            <a:normAutofit fontScale="77500" lnSpcReduction="20000"/>
          </a:bodyPr>
          <a:lstStyle/>
          <a:p>
            <a:endParaRPr lang="ru-RU" b="1" dirty="0">
              <a:latin typeface="Times New Roman" pitchFamily="18" charset="0"/>
              <a:cs typeface="Times New Roman" pitchFamily="18" charset="0"/>
            </a:endParaRPr>
          </a:p>
          <a:p>
            <a:r>
              <a:rPr lang="ru-RU" b="1" dirty="0">
                <a:latin typeface="Times New Roman" pitchFamily="18" charset="0"/>
                <a:cs typeface="Times New Roman" pitchFamily="18" charset="0"/>
              </a:rPr>
              <a:t>«Поймай звук»</a:t>
            </a:r>
          </a:p>
          <a:p>
            <a:endParaRPr lang="ru-RU" b="1" dirty="0">
              <a:latin typeface="Times New Roman" pitchFamily="18" charset="0"/>
              <a:cs typeface="Times New Roman" pitchFamily="18" charset="0"/>
            </a:endParaRPr>
          </a:p>
          <a:p>
            <a:r>
              <a:rPr lang="ru-RU" b="1" dirty="0">
                <a:latin typeface="Times New Roman" pitchFamily="18" charset="0"/>
                <a:cs typeface="Times New Roman" pitchFamily="18" charset="0"/>
              </a:rPr>
              <a:t>Взрослый предлагает ребенку закрыть глаза и внимательно слушать звуки, которые будет называть взрослый. Ребенок должен «поймать звук»(хлопнуть в ладоши), услышав заданный звук. Начинать лучше с гласных, постепенно переходя к сложным звукам речи.</a:t>
            </a:r>
            <a:endParaRPr lang="ru-RU" b="1" i="1" dirty="0">
              <a:latin typeface="Times New Roman" pitchFamily="18" charset="0"/>
              <a:cs typeface="Times New Roman" pitchFamily="18" charset="0"/>
            </a:endParaRPr>
          </a:p>
          <a:p>
            <a:r>
              <a:rPr lang="ru-RU" b="1" dirty="0">
                <a:latin typeface="Times New Roman" pitchFamily="18" charset="0"/>
                <a:cs typeface="Times New Roman" pitchFamily="18" charset="0"/>
              </a:rPr>
              <a:t>2 вариант игры- </a:t>
            </a:r>
            <a:r>
              <a:rPr lang="ru-RU" b="1" u="sng" dirty="0">
                <a:latin typeface="Times New Roman" pitchFamily="18" charset="0"/>
                <a:cs typeface="Times New Roman" pitchFamily="18" charset="0"/>
              </a:rPr>
              <a:t>«Поймай слово с заданным звуком»</a:t>
            </a:r>
            <a:r>
              <a:rPr lang="ru-RU" b="1" dirty="0">
                <a:latin typeface="Times New Roman" pitchFamily="18" charset="0"/>
                <a:cs typeface="Times New Roman" pitchFamily="18" charset="0"/>
              </a:rPr>
              <a:t>.</a:t>
            </a:r>
            <a:endParaRPr lang="ru-RU" b="1" i="1" dirty="0">
              <a:latin typeface="Times New Roman" pitchFamily="18" charset="0"/>
              <a:cs typeface="Times New Roman" pitchFamily="18" charset="0"/>
            </a:endParaRPr>
          </a:p>
          <a:p>
            <a:r>
              <a:rPr lang="ru-RU" b="1" dirty="0">
                <a:latin typeface="Times New Roman" pitchFamily="18" charset="0"/>
                <a:cs typeface="Times New Roman" pitchFamily="18" charset="0"/>
              </a:rPr>
              <a:t>Ребенку предлагаются слова. Хлопнуть надо, услышав слово с загаданным звуком.</a:t>
            </a:r>
            <a:endParaRPr lang="ru-RU" b="1" i="1" dirty="0">
              <a:latin typeface="Times New Roman" pitchFamily="18" charset="0"/>
              <a:cs typeface="Times New Roman" pitchFamily="18" charset="0"/>
            </a:endParaRPr>
          </a:p>
          <a:p>
            <a:endParaRPr lang="ru-RU" dirty="0"/>
          </a:p>
        </p:txBody>
      </p:sp>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3" presetClass="entr" presetSubtype="10" fill="hold" grpId="0" nodeType="after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1000"/>
                                        <p:tgtEl>
                                          <p:spTgt spid="7">
                                            <p:txEl>
                                              <p:pRg st="1" end="1"/>
                                            </p:txEl>
                                          </p:spTgt>
                                        </p:tgtEl>
                                      </p:cBhvr>
                                    </p:animEffect>
                                  </p:childTnLst>
                                </p:cTn>
                              </p:par>
                            </p:childTnLst>
                          </p:cTn>
                        </p:par>
                        <p:par>
                          <p:cTn id="13" fill="hold">
                            <p:stCondLst>
                              <p:cond delay="2000"/>
                            </p:stCondLst>
                            <p:childTnLst>
                              <p:par>
                                <p:cTn id="14" presetID="3" presetClass="entr" presetSubtype="10" fill="hold" grpId="0" nodeType="after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blinds(horizontal)">
                                      <p:cBhvr>
                                        <p:cTn id="16" dur="1000"/>
                                        <p:tgtEl>
                                          <p:spTgt spid="7">
                                            <p:txEl>
                                              <p:pRg st="3" end="3"/>
                                            </p:txEl>
                                          </p:spTgt>
                                        </p:tgtEl>
                                      </p:cBhvr>
                                    </p:animEffect>
                                  </p:childTnLst>
                                </p:cTn>
                              </p:par>
                            </p:childTnLst>
                          </p:cTn>
                        </p:par>
                        <p:par>
                          <p:cTn id="17" fill="hold">
                            <p:stCondLst>
                              <p:cond delay="3000"/>
                            </p:stCondLst>
                            <p:childTnLst>
                              <p:par>
                                <p:cTn id="18" presetID="3" presetClass="entr" presetSubtype="10" fill="hold" grpId="0" nodeType="afterEffect">
                                  <p:stCondLst>
                                    <p:cond delay="0"/>
                                  </p:stCondLst>
                                  <p:childTnLst>
                                    <p:set>
                                      <p:cBhvr>
                                        <p:cTn id="19" dur="1" fill="hold">
                                          <p:stCondLst>
                                            <p:cond delay="0"/>
                                          </p:stCondLst>
                                        </p:cTn>
                                        <p:tgtEl>
                                          <p:spTgt spid="7">
                                            <p:txEl>
                                              <p:pRg st="4" end="4"/>
                                            </p:txEl>
                                          </p:spTgt>
                                        </p:tgtEl>
                                        <p:attrNameLst>
                                          <p:attrName>style.visibility</p:attrName>
                                        </p:attrNameLst>
                                      </p:cBhvr>
                                      <p:to>
                                        <p:strVal val="visible"/>
                                      </p:to>
                                    </p:set>
                                    <p:animEffect transition="in" filter="blinds(horizontal)">
                                      <p:cBhvr>
                                        <p:cTn id="20" dur="1000"/>
                                        <p:tgtEl>
                                          <p:spTgt spid="7">
                                            <p:txEl>
                                              <p:pRg st="4" end="4"/>
                                            </p:txEl>
                                          </p:spTgt>
                                        </p:tgtEl>
                                      </p:cBhvr>
                                    </p:animEffect>
                                  </p:childTnLst>
                                </p:cTn>
                              </p:par>
                            </p:childTnLst>
                          </p:cTn>
                        </p:par>
                        <p:par>
                          <p:cTn id="21" fill="hold">
                            <p:stCondLst>
                              <p:cond delay="4000"/>
                            </p:stCondLst>
                            <p:childTnLst>
                              <p:par>
                                <p:cTn id="22" presetID="3" presetClass="entr" presetSubtype="10" fill="hold" grpId="0" nodeType="after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Effect transition="in" filter="blinds(horizontal)">
                                      <p:cBhvr>
                                        <p:cTn id="24" dur="1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i="1" u="sng" dirty="0">
                <a:solidFill>
                  <a:schemeClr val="tx1"/>
                </a:solidFill>
                <a:effectLst/>
                <a:latin typeface="Times New Roman" pitchFamily="18" charset="0"/>
                <a:cs typeface="Times New Roman" pitchFamily="18" charset="0"/>
              </a:rPr>
              <a:t>Фонематический слух-</a:t>
            </a:r>
          </a:p>
        </p:txBody>
      </p:sp>
      <p:sp>
        <p:nvSpPr>
          <p:cNvPr id="3" name="Содержимое 2"/>
          <p:cNvSpPr>
            <a:spLocks noGrp="1"/>
          </p:cNvSpPr>
          <p:nvPr>
            <p:ph idx="1"/>
          </p:nvPr>
        </p:nvSpPr>
        <p:spPr>
          <a:xfrm>
            <a:off x="1115616" y="1447800"/>
            <a:ext cx="7818072" cy="4800600"/>
          </a:xfrm>
        </p:spPr>
        <p:txBody>
          <a:bodyPr>
            <a:normAutofit/>
          </a:bodyPr>
          <a:lstStyle/>
          <a:p>
            <a:pPr>
              <a:buNone/>
            </a:pPr>
            <a:r>
              <a:rPr lang="ru-RU" dirty="0"/>
              <a:t>- </a:t>
            </a:r>
            <a:r>
              <a:rPr lang="ru-RU" dirty="0">
                <a:latin typeface="Times New Roman" pitchFamily="18" charset="0"/>
                <a:cs typeface="Times New Roman" pitchFamily="18" charset="0"/>
              </a:rPr>
              <a:t>это способность выделять, воспроизводить, различать звуки речи, это речевой слух.</a:t>
            </a:r>
            <a:endParaRPr lang="ru-RU" i="1" dirty="0">
              <a:latin typeface="Times New Roman" pitchFamily="18" charset="0"/>
              <a:cs typeface="Times New Roman" pitchFamily="18" charset="0"/>
            </a:endParaRPr>
          </a:p>
          <a:p>
            <a:pPr>
              <a:buNone/>
            </a:pPr>
            <a:endParaRPr lang="ru-RU" b="1" dirty="0">
              <a:latin typeface="Times New Roman" pitchFamily="18" charset="0"/>
              <a:cs typeface="Times New Roman" pitchFamily="18" charset="0"/>
            </a:endParaRPr>
          </a:p>
          <a:p>
            <a:pPr>
              <a:buNone/>
            </a:pPr>
            <a:r>
              <a:rPr lang="ru-RU" b="1" i="1" u="sng" dirty="0">
                <a:latin typeface="Times New Roman" pitchFamily="18" charset="0"/>
                <a:cs typeface="Times New Roman" pitchFamily="18" charset="0"/>
              </a:rPr>
              <a:t>Фонематическое восприятие- </a:t>
            </a:r>
            <a:r>
              <a:rPr lang="ru-RU" dirty="0">
                <a:latin typeface="Times New Roman" pitchFamily="18" charset="0"/>
                <a:cs typeface="Times New Roman" pitchFamily="18" charset="0"/>
              </a:rPr>
              <a:t>это способность человека воспринимать и различать на слух звуки речи (фонемы).</a:t>
            </a:r>
          </a:p>
          <a:p>
            <a:pPr>
              <a:buNone/>
            </a:pPr>
            <a:br>
              <a:rPr lang="ru-RU" b="1" dirty="0">
                <a:latin typeface="Times New Roman" pitchFamily="18" charset="0"/>
                <a:cs typeface="Times New Roman" pitchFamily="18" charset="0"/>
              </a:rPr>
            </a:br>
            <a:endParaRPr lang="ru-RU" b="1" dirty="0">
              <a:latin typeface="Times New Roman" pitchFamily="18" charset="0"/>
              <a:cs typeface="Times New Roman" pitchFamily="18" charset="0"/>
            </a:endParaRPr>
          </a:p>
        </p:txBody>
      </p:sp>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1000"/>
                                        <p:tgtEl>
                                          <p:spTgt spid="3">
                                            <p:txEl>
                                              <p:pRg st="0" end="0"/>
                                            </p:txEl>
                                          </p:spTgt>
                                        </p:tgtEl>
                                      </p:cBhvr>
                                    </p:animEffect>
                                  </p:childTnLst>
                                </p:cTn>
                              </p:par>
                            </p:childTnLst>
                          </p:cTn>
                        </p:par>
                        <p:par>
                          <p:cTn id="13" fill="hold">
                            <p:stCondLst>
                              <p:cond delay="1500"/>
                            </p:stCondLst>
                            <p:childTnLst>
                              <p:par>
                                <p:cTn id="14" presetID="3" presetClass="entr" presetSubtype="10"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linds(horizontal)">
                                      <p:cBhvr>
                                        <p:cTn id="16" dur="1000"/>
                                        <p:tgtEl>
                                          <p:spTgt spid="3">
                                            <p:txEl>
                                              <p:pRg st="2" end="2"/>
                                            </p:txEl>
                                          </p:spTgt>
                                        </p:tgtEl>
                                      </p:cBhvr>
                                    </p:animEffect>
                                  </p:childTnLst>
                                </p:cTn>
                              </p:par>
                            </p:childTnLst>
                          </p:cTn>
                        </p:par>
                        <p:par>
                          <p:cTn id="17" fill="hold">
                            <p:stCondLst>
                              <p:cond delay="2500"/>
                            </p:stCondLst>
                            <p:childTnLst>
                              <p:par>
                                <p:cTn id="18" presetID="3" presetClass="entr" presetSubtype="10" fill="hold" grpId="0"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011222"/>
          </a:xfrm>
        </p:spPr>
        <p:txBody>
          <a:bodyPr>
            <a:normAutofit/>
          </a:bodyPr>
          <a:lstStyle/>
          <a:p>
            <a:r>
              <a:rPr lang="ru-RU" sz="3200" b="1" i="1" dirty="0">
                <a:latin typeface="Times New Roman" pitchFamily="18" charset="0"/>
                <a:cs typeface="Times New Roman" pitchFamily="18" charset="0"/>
              </a:rPr>
              <a:t>Выделение начального  звука в словах.</a:t>
            </a:r>
          </a:p>
        </p:txBody>
      </p:sp>
      <p:pic>
        <p:nvPicPr>
          <p:cNvPr id="4" name="Содержимое 3" descr="79ea0bcc56d6.png"/>
          <p:cNvPicPr>
            <a:picLocks noGrp="1" noChangeAspect="1"/>
          </p:cNvPicPr>
          <p:nvPr>
            <p:ph idx="1"/>
          </p:nvPr>
        </p:nvPicPr>
        <p:blipFill>
          <a:blip r:embed="rId2" cstate="screen"/>
          <a:stretch>
            <a:fillRect/>
          </a:stretch>
        </p:blipFill>
        <p:spPr>
          <a:xfrm>
            <a:off x="285721" y="1857364"/>
            <a:ext cx="2358194" cy="1960426"/>
          </a:xfrm>
          <a:prstGeom prst="rect">
            <a:avLst/>
          </a:prstGeom>
        </p:spPr>
      </p:pic>
      <p:pic>
        <p:nvPicPr>
          <p:cNvPr id="5" name="Picture 2" descr="C:\Users\Татьяна\Downloads\иголка.jpg"/>
          <p:cNvPicPr>
            <a:picLocks noChangeAspect="1" noChangeArrowheads="1"/>
          </p:cNvPicPr>
          <p:nvPr/>
        </p:nvPicPr>
        <p:blipFill>
          <a:blip r:embed="rId3" cstate="print"/>
          <a:srcRect/>
          <a:stretch>
            <a:fillRect/>
          </a:stretch>
        </p:blipFill>
        <p:spPr bwMode="auto">
          <a:xfrm>
            <a:off x="7215206" y="2643182"/>
            <a:ext cx="1550671" cy="1571626"/>
          </a:xfrm>
          <a:prstGeom prst="rect">
            <a:avLst/>
          </a:prstGeom>
          <a:noFill/>
        </p:spPr>
      </p:pic>
      <p:pic>
        <p:nvPicPr>
          <p:cNvPr id="6" name="Рисунок 5" descr="73b9f5faab9d.png"/>
          <p:cNvPicPr>
            <a:picLocks noChangeAspect="1"/>
          </p:cNvPicPr>
          <p:nvPr/>
        </p:nvPicPr>
        <p:blipFill>
          <a:blip r:embed="rId4" cstate="screen"/>
          <a:stretch>
            <a:fillRect/>
          </a:stretch>
        </p:blipFill>
        <p:spPr>
          <a:xfrm>
            <a:off x="3214678" y="3214686"/>
            <a:ext cx="1643074" cy="1428760"/>
          </a:xfrm>
          <a:prstGeom prst="rect">
            <a:avLst/>
          </a:prstGeom>
        </p:spPr>
      </p:pic>
      <p:pic>
        <p:nvPicPr>
          <p:cNvPr id="3075" name="Picture 3" descr="C:\Users\Татьяна\Desktop\Анимашки\Картинки  и анимашки для создания презентаций\разные картинки\8d509ade330e5147efc761a2eb2206cb.gif"/>
          <p:cNvPicPr>
            <a:picLocks noChangeAspect="1" noChangeArrowheads="1" noCrop="1"/>
          </p:cNvPicPr>
          <p:nvPr/>
        </p:nvPicPr>
        <p:blipFill>
          <a:blip r:embed="rId5" cstate="print"/>
          <a:srcRect/>
          <a:stretch>
            <a:fillRect/>
          </a:stretch>
        </p:blipFill>
        <p:spPr bwMode="auto">
          <a:xfrm>
            <a:off x="785786" y="4500569"/>
            <a:ext cx="2657485" cy="1977663"/>
          </a:xfrm>
          <a:prstGeom prst="rect">
            <a:avLst/>
          </a:prstGeom>
          <a:noFill/>
        </p:spPr>
      </p:pic>
      <p:pic>
        <p:nvPicPr>
          <p:cNvPr id="13" name="Picture 13" descr="C:\Documents and Settings\av@tar\Мои документы\Мои рисунки\Рисунок3.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286380" y="4071942"/>
            <a:ext cx="1785950" cy="2386111"/>
          </a:xfrm>
          <a:prstGeom prst="rect">
            <a:avLst/>
          </a:prstGeom>
          <a:noFill/>
          <a:ln w="9525">
            <a:noFill/>
            <a:miter lim="800000"/>
            <a:headEnd/>
            <a:tailEnd/>
          </a:ln>
          <a:effectLst>
            <a:outerShdw blurRad="76200" dir="13500000" sy="23000" kx="1200000" algn="br" rotWithShape="0">
              <a:prstClr val="black">
                <a:alpha val="20000"/>
              </a:prstClr>
            </a:outerShdw>
          </a:effectLst>
        </p:spPr>
      </p:pic>
      <p:pic>
        <p:nvPicPr>
          <p:cNvPr id="12" name="Рисунок 1" descr="4c47694dcb48.png"/>
          <p:cNvPicPr>
            <a:picLocks noChangeAspect="1"/>
          </p:cNvPicPr>
          <p:nvPr/>
        </p:nvPicPr>
        <p:blipFill>
          <a:blip r:embed="rId7" cstate="print"/>
          <a:srcRect/>
          <a:stretch>
            <a:fillRect/>
          </a:stretch>
        </p:blipFill>
        <p:spPr bwMode="auto">
          <a:xfrm>
            <a:off x="4929190" y="1500174"/>
            <a:ext cx="1957666" cy="1857388"/>
          </a:xfrm>
          <a:prstGeom prst="rect">
            <a:avLst/>
          </a:prstGeom>
          <a:noFill/>
          <a:ln w="9525">
            <a:noFill/>
            <a:miter lim="800000"/>
            <a:headEnd/>
            <a:tailEnd/>
          </a:ln>
        </p:spPr>
      </p:pic>
    </p:spTree>
  </p:cSld>
  <p:clrMapOvr>
    <a:masterClrMapping/>
  </p:clrMapOvr>
  <p:transition spd="med">
    <p:cover/>
  </p:transition>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5" presetClass="emph" presetSubtype="0" fill="hold" nodeType="clickEffect">
                                  <p:stCondLst>
                                    <p:cond delay="0"/>
                                  </p:stCondLst>
                                  <p:childTnLst>
                                    <p:anim calcmode="discrete" valueType="str">
                                      <p:cBhvr>
                                        <p:cTn id="6" dur="1000" fill="hold"/>
                                        <p:tgtEl>
                                          <p:spTgt spid="13"/>
                                        </p:tgtEl>
                                        <p:attrNameLst>
                                          <p:attrName>style.visibility</p:attrName>
                                        </p:attrNameLst>
                                      </p:cBhvr>
                                      <p:tavLst>
                                        <p:tav tm="0">
                                          <p:val>
                                            <p:strVal val="hidden"/>
                                          </p:val>
                                        </p:tav>
                                        <p:tav tm="50000">
                                          <p:val>
                                            <p:strVal val="visible"/>
                                          </p:val>
                                        </p:tav>
                                      </p:tavLst>
                                    </p:anim>
                                  </p:childTnLst>
                                </p:cTn>
                              </p:par>
                            </p:childTnLst>
                          </p:cTn>
                        </p:par>
                      </p:childTnLst>
                    </p:cTn>
                  </p:par>
                </p:childTnLst>
              </p:cTn>
              <p:nextCondLst>
                <p:cond evt="onClick" delay="0">
                  <p:tgtEl>
                    <p:spTgt spid="13"/>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16439"/>
            <a:ext cx="8206762" cy="872486"/>
          </a:xfrm>
        </p:spPr>
        <p:txBody>
          <a:bodyPr>
            <a:normAutofit fontScale="90000"/>
          </a:bodyPr>
          <a:lstStyle/>
          <a:p>
            <a:pPr algn="ctr">
              <a:buNone/>
            </a:pPr>
            <a:br>
              <a:rPr lang="ru-RU" sz="1800" dirty="0">
                <a:latin typeface="Arial Black" panose="020B0A04020102020204" pitchFamily="34" charset="0"/>
              </a:rPr>
            </a:br>
            <a:r>
              <a:rPr lang="ru-RU" sz="3600" b="1" i="1" dirty="0">
                <a:solidFill>
                  <a:schemeClr val="tx1"/>
                </a:solidFill>
                <a:latin typeface="Times New Roman" pitchFamily="18" charset="0"/>
                <a:cs typeface="Times New Roman" pitchFamily="18" charset="0"/>
              </a:rPr>
              <a:t>Дифференциация согласных звуков</a:t>
            </a:r>
            <a:r>
              <a:rPr lang="ru-RU" sz="3600" i="1" dirty="0">
                <a:latin typeface="Times New Roman" pitchFamily="18" charset="0"/>
                <a:cs typeface="Times New Roman" pitchFamily="18" charset="0"/>
              </a:rPr>
              <a:t>.</a:t>
            </a:r>
            <a:br>
              <a:rPr lang="ru-RU" sz="1800" dirty="0">
                <a:latin typeface="Arial Black" panose="020B0A04020102020204" pitchFamily="34" charset="0"/>
              </a:rPr>
            </a:br>
            <a:r>
              <a:rPr lang="ru-RU" sz="1900" b="1" i="1" dirty="0">
                <a:solidFill>
                  <a:schemeClr val="tx1"/>
                </a:solidFill>
                <a:latin typeface="Times New Roman" panose="02020603050405020304" pitchFamily="18" charset="0"/>
                <a:cs typeface="Times New Roman" panose="02020603050405020304" pitchFamily="18" charset="0"/>
              </a:rPr>
              <a:t>Зайчик принёс ёжику подарки, найди их – </a:t>
            </a:r>
            <a:br>
              <a:rPr lang="ru-RU" sz="1900" b="1" i="1" dirty="0">
                <a:solidFill>
                  <a:schemeClr val="tx1"/>
                </a:solidFill>
                <a:latin typeface="Times New Roman" panose="02020603050405020304" pitchFamily="18" charset="0"/>
                <a:cs typeface="Times New Roman" panose="02020603050405020304" pitchFamily="18" charset="0"/>
              </a:rPr>
            </a:br>
            <a:r>
              <a:rPr lang="ru-RU" sz="1900" b="1" i="1" dirty="0">
                <a:solidFill>
                  <a:schemeClr val="tx1"/>
                </a:solidFill>
                <a:latin typeface="Times New Roman" panose="02020603050405020304" pitchFamily="18" charset="0"/>
                <a:cs typeface="Times New Roman" panose="02020603050405020304" pitchFamily="18" charset="0"/>
              </a:rPr>
              <a:t>это те предметы, в названии которых есть звук Ж.</a:t>
            </a:r>
            <a:br>
              <a:rPr lang="ru-RU" sz="1900" b="1" i="1" dirty="0">
                <a:solidFill>
                  <a:schemeClr val="tx1"/>
                </a:solidFill>
                <a:latin typeface="Times New Roman" panose="02020603050405020304" pitchFamily="18" charset="0"/>
                <a:cs typeface="Times New Roman" panose="02020603050405020304" pitchFamily="18" charset="0"/>
              </a:rPr>
            </a:br>
            <a:r>
              <a:rPr lang="ru-RU" sz="1900" b="1" i="1" dirty="0">
                <a:solidFill>
                  <a:schemeClr val="tx1"/>
                </a:solidFill>
                <a:latin typeface="Times New Roman" panose="02020603050405020304" pitchFamily="18" charset="0"/>
                <a:cs typeface="Times New Roman" panose="02020603050405020304" pitchFamily="18" charset="0"/>
              </a:rPr>
              <a:t>Проверь себя: кликай мышкой на предметы,</a:t>
            </a:r>
            <a:br>
              <a:rPr lang="ru-RU" sz="1900" b="1" i="1" dirty="0">
                <a:solidFill>
                  <a:schemeClr val="tx1"/>
                </a:solidFill>
                <a:latin typeface="Times New Roman" panose="02020603050405020304" pitchFamily="18" charset="0"/>
                <a:cs typeface="Times New Roman" panose="02020603050405020304" pitchFamily="18" charset="0"/>
              </a:rPr>
            </a:br>
            <a:r>
              <a:rPr lang="ru-RU" sz="1900" b="1" i="1" dirty="0">
                <a:solidFill>
                  <a:schemeClr val="tx1"/>
                </a:solidFill>
                <a:latin typeface="Times New Roman" panose="02020603050405020304" pitchFamily="18" charset="0"/>
                <a:cs typeface="Times New Roman" panose="02020603050405020304" pitchFamily="18" charset="0"/>
              </a:rPr>
              <a:t> останутся только нужные.</a:t>
            </a:r>
          </a:p>
        </p:txBody>
      </p:sp>
      <p:pic>
        <p:nvPicPr>
          <p:cNvPr id="4" name="Рисунок 3"/>
          <p:cNvPicPr>
            <a:picLocks noChangeAspect="1"/>
          </p:cNvPicPr>
          <p:nvPr/>
        </p:nvPicPr>
        <p:blipFill>
          <a:blip r:embed="rId3" cstate="print">
            <a:lum/>
            <a:alphaModFix/>
          </a:blip>
          <a:srcRect/>
          <a:stretch>
            <a:fillRect/>
          </a:stretch>
        </p:blipFill>
        <p:spPr>
          <a:xfrm>
            <a:off x="195728" y="1368098"/>
            <a:ext cx="2286112" cy="2118183"/>
          </a:xfrm>
          <a:prstGeom prst="rect">
            <a:avLst/>
          </a:prstGeom>
          <a:noFill/>
          <a:ln>
            <a:noFill/>
          </a:ln>
        </p:spPr>
      </p:pic>
      <p:pic>
        <p:nvPicPr>
          <p:cNvPr id="5" name="Рисунок 4"/>
          <p:cNvPicPr>
            <a:picLocks noChangeAspect="1"/>
          </p:cNvPicPr>
          <p:nvPr/>
        </p:nvPicPr>
        <p:blipFill>
          <a:blip r:embed="rId4" cstate="print">
            <a:lum/>
            <a:alphaModFix/>
          </a:blip>
          <a:srcRect/>
          <a:stretch>
            <a:fillRect/>
          </a:stretch>
        </p:blipFill>
        <p:spPr>
          <a:xfrm>
            <a:off x="7056516" y="3810997"/>
            <a:ext cx="2039720" cy="2146059"/>
          </a:xfrm>
          <a:prstGeom prst="rect">
            <a:avLst/>
          </a:prstGeom>
          <a:noFill/>
          <a:ln>
            <a:noFill/>
          </a:ln>
        </p:spPr>
      </p:pic>
      <p:pic>
        <p:nvPicPr>
          <p:cNvPr id="1026" name="Picture 2" descr="C:\Users\MacBook\Desktop\Ж-З, Помоги ежу\Корзина.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18279" y="1538777"/>
            <a:ext cx="1763572" cy="199304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acBook\Desktop\Ж-З, Помоги ежу\мороженое.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82859" y="1727070"/>
            <a:ext cx="725567" cy="16164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acBook\Desktop\Ж-З, Помоги ежу\земляника.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6362" y="3993091"/>
            <a:ext cx="2565055" cy="192399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MacBook\Desktop\Ж-З, Помоги ежу\роза.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86445" y="3755622"/>
            <a:ext cx="1560384" cy="248449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MacBook\Desktop\Ж-З, Помоги ежу\пирожное.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85887" y="2628039"/>
            <a:ext cx="1783238" cy="160307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MacBook\Desktop\Ж-З, Помоги ежу\баклажаны.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53165" y="2592573"/>
            <a:ext cx="1446105" cy="145352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MacBook\Desktop\Ж-З, Помоги ежу\ежевика.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114721" y="4110993"/>
            <a:ext cx="2371724" cy="2008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091611"/>
      </p:ext>
    </p:extLst>
  </p:cSld>
  <p:clrMapOvr>
    <a:masterClrMapping/>
  </p:clrMapOvr>
  <p:transition spd="med" advClick="0">
    <p:cover/>
  </p:transition>
  <p:timing>
    <p:tnLst>
      <p:par>
        <p:cTn id="1" dur="indefinite" restart="never" nodeType="tmRoot">
          <p:childTnLst>
            <p:seq concurrent="1" nextAc="seek">
              <p:cTn id="2" restart="whenNotActive" fill="hold" evtFilter="cancelBubble" nodeType="interactiveSeq">
                <p:stCondLst>
                  <p:cond evt="onClick" delay="0">
                    <p:tgtEl>
                      <p:spTgt spid="102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1026"/>
                  </p:tgtEl>
                </p:cond>
              </p:nextCondLst>
            </p:seq>
            <p:seq concurrent="1" nextAc="seek">
              <p:cTn id="7" restart="whenNotActive" fill="hold" evtFilter="cancelBubble" nodeType="interactiveSeq">
                <p:stCondLst>
                  <p:cond evt="onClick" delay="0">
                    <p:tgtEl>
                      <p:spTgt spid="1029"/>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1029"/>
                                        </p:tgtEl>
                                        <p:attrNameLst>
                                          <p:attrName>style.visibility</p:attrName>
                                        </p:attrNameLst>
                                      </p:cBhvr>
                                      <p:to>
                                        <p:strVal val="hidden"/>
                                      </p:to>
                                    </p:set>
                                  </p:childTnLst>
                                </p:cTn>
                              </p:par>
                            </p:childTnLst>
                          </p:cTn>
                        </p:par>
                      </p:childTnLst>
                    </p:cTn>
                  </p:par>
                </p:childTnLst>
              </p:cTn>
              <p:nextCondLst>
                <p:cond evt="onClick" delay="0">
                  <p:tgtEl>
                    <p:spTgt spid="1029"/>
                  </p:tgtEl>
                </p:cond>
              </p:nextCondLst>
            </p:seq>
            <p:seq concurrent="1" nextAc="seek">
              <p:cTn id="12" restart="whenNotActive" fill="hold" evtFilter="cancelBubble" nodeType="interactiveSeq">
                <p:stCondLst>
                  <p:cond evt="onClick" delay="0">
                    <p:tgtEl>
                      <p:spTgt spid="1028"/>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hidden"/>
                                      </p:to>
                                    </p:set>
                                  </p:childTnLst>
                                </p:cTn>
                              </p:par>
                            </p:childTnLst>
                          </p:cTn>
                        </p:par>
                      </p:childTnLst>
                    </p:cTn>
                  </p:par>
                </p:childTnLst>
              </p:cTn>
              <p:nextCondLst>
                <p:cond evt="onClick" delay="0">
                  <p:tgtEl>
                    <p:spTgt spid="1028"/>
                  </p:tgtEl>
                </p:cond>
              </p:nextCondLst>
            </p:seq>
            <p:seq concurrent="1" nextAc="seek">
              <p:cTn id="17" restart="whenNotActive" fill="hold" evtFilter="cancelBubble" nodeType="interactiveSeq">
                <p:stCondLst>
                  <p:cond evt="onClick" delay="0">
                    <p:tgtEl>
                      <p:spTgt spid="1030"/>
                    </p:tgtEl>
                  </p:cond>
                </p:stCondLst>
                <p:endSync evt="end" delay="0">
                  <p:rtn val="all"/>
                </p:endSync>
                <p:childTnLst>
                  <p:par>
                    <p:cTn id="18" fill="hold">
                      <p:stCondLst>
                        <p:cond delay="0"/>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1030"/>
                                        </p:tgtEl>
                                      </p:cBhvr>
                                    </p:animEffect>
                                    <p:animScale>
                                      <p:cBhvr>
                                        <p:cTn id="22" dur="250" autoRev="1" fill="hold"/>
                                        <p:tgtEl>
                                          <p:spTgt spid="1030"/>
                                        </p:tgtEl>
                                      </p:cBhvr>
                                      <p:by x="105000" y="105000"/>
                                    </p:animScale>
                                  </p:childTnLst>
                                </p:cTn>
                              </p:par>
                            </p:childTnLst>
                          </p:cTn>
                        </p:par>
                      </p:childTnLst>
                    </p:cTn>
                  </p:par>
                </p:childTnLst>
              </p:cTn>
              <p:nextCondLst>
                <p:cond evt="onClick" delay="0">
                  <p:tgtEl>
                    <p:spTgt spid="1030"/>
                  </p:tgtEl>
                </p:cond>
              </p:nextCondLst>
            </p:seq>
            <p:seq concurrent="1" nextAc="seek">
              <p:cTn id="23" restart="whenNotActive" fill="hold" evtFilter="cancelBubble" nodeType="interactiveSeq">
                <p:stCondLst>
                  <p:cond evt="onClick" delay="0">
                    <p:tgtEl>
                      <p:spTgt spid="1027"/>
                    </p:tgtEl>
                  </p:cond>
                </p:stCondLst>
                <p:endSync evt="end" delay="0">
                  <p:rtn val="all"/>
                </p:endSync>
                <p:childTnLst>
                  <p:par>
                    <p:cTn id="24" fill="hold">
                      <p:stCondLst>
                        <p:cond delay="0"/>
                      </p:stCondLst>
                      <p:childTnLst>
                        <p:par>
                          <p:cTn id="25" fill="hold">
                            <p:stCondLst>
                              <p:cond delay="0"/>
                            </p:stCondLst>
                            <p:childTnLst>
                              <p:par>
                                <p:cTn id="26" presetID="26" presetClass="emph" presetSubtype="0" fill="hold" nodeType="clickEffect">
                                  <p:stCondLst>
                                    <p:cond delay="0"/>
                                  </p:stCondLst>
                                  <p:childTnLst>
                                    <p:animEffect transition="out" filter="fade">
                                      <p:cBhvr>
                                        <p:cTn id="27" dur="500" tmFilter="0, 0; .2, .5; .8, .5; 1, 0"/>
                                        <p:tgtEl>
                                          <p:spTgt spid="1027"/>
                                        </p:tgtEl>
                                      </p:cBhvr>
                                    </p:animEffect>
                                    <p:animScale>
                                      <p:cBhvr>
                                        <p:cTn id="28" dur="250" autoRev="1" fill="hold"/>
                                        <p:tgtEl>
                                          <p:spTgt spid="1027"/>
                                        </p:tgtEl>
                                      </p:cBhvr>
                                      <p:by x="105000" y="105000"/>
                                    </p:animScale>
                                  </p:childTnLst>
                                </p:cTn>
                              </p:par>
                            </p:childTnLst>
                          </p:cTn>
                        </p:par>
                      </p:childTnLst>
                    </p:cTn>
                  </p:par>
                </p:childTnLst>
              </p:cTn>
              <p:nextCondLst>
                <p:cond evt="onClick" delay="0">
                  <p:tgtEl>
                    <p:spTgt spid="1027"/>
                  </p:tgtEl>
                </p:cond>
              </p:nextCondLst>
            </p:seq>
            <p:seq concurrent="1" nextAc="seek">
              <p:cTn id="29" restart="whenNotActive" fill="hold" evtFilter="cancelBubble" nodeType="interactiveSeq">
                <p:stCondLst>
                  <p:cond evt="onClick" delay="0">
                    <p:tgtEl>
                      <p:spTgt spid="1031"/>
                    </p:tgtEl>
                  </p:cond>
                </p:stCondLst>
                <p:endSync evt="end" delay="0">
                  <p:rtn val="all"/>
                </p:endSync>
                <p:childTnLst>
                  <p:par>
                    <p:cTn id="30" fill="hold">
                      <p:stCondLst>
                        <p:cond delay="0"/>
                      </p:stCondLst>
                      <p:childTnLst>
                        <p:par>
                          <p:cTn id="31" fill="hold">
                            <p:stCondLst>
                              <p:cond delay="0"/>
                            </p:stCondLst>
                            <p:childTnLst>
                              <p:par>
                                <p:cTn id="32" presetID="26" presetClass="emph" presetSubtype="0" fill="hold" nodeType="clickEffect">
                                  <p:stCondLst>
                                    <p:cond delay="0"/>
                                  </p:stCondLst>
                                  <p:childTnLst>
                                    <p:animEffect transition="out" filter="fade">
                                      <p:cBhvr>
                                        <p:cTn id="33" dur="500" tmFilter="0, 0; .2, .5; .8, .5; 1, 0"/>
                                        <p:tgtEl>
                                          <p:spTgt spid="1031"/>
                                        </p:tgtEl>
                                      </p:cBhvr>
                                    </p:animEffect>
                                    <p:animScale>
                                      <p:cBhvr>
                                        <p:cTn id="34" dur="250" autoRev="1" fill="hold"/>
                                        <p:tgtEl>
                                          <p:spTgt spid="1031"/>
                                        </p:tgtEl>
                                      </p:cBhvr>
                                      <p:by x="105000" y="105000"/>
                                    </p:animScale>
                                  </p:childTnLst>
                                </p:cTn>
                              </p:par>
                            </p:childTnLst>
                          </p:cTn>
                        </p:par>
                      </p:childTnLst>
                    </p:cTn>
                  </p:par>
                </p:childTnLst>
              </p:cTn>
              <p:nextCondLst>
                <p:cond evt="onClick" delay="0">
                  <p:tgtEl>
                    <p:spTgt spid="1031"/>
                  </p:tgtEl>
                </p:cond>
              </p:nextCondLst>
            </p:seq>
            <p:seq concurrent="1" nextAc="seek">
              <p:cTn id="35" restart="whenNotActive" fill="hold" evtFilter="cancelBubble" nodeType="interactiveSeq">
                <p:stCondLst>
                  <p:cond evt="onClick" delay="0">
                    <p:tgtEl>
                      <p:spTgt spid="1032"/>
                    </p:tgtEl>
                  </p:cond>
                </p:stCondLst>
                <p:endSync evt="end" delay="0">
                  <p:rtn val="all"/>
                </p:endSync>
                <p:childTnLst>
                  <p:par>
                    <p:cTn id="36" fill="hold">
                      <p:stCondLst>
                        <p:cond delay="0"/>
                      </p:stCondLst>
                      <p:childTnLst>
                        <p:par>
                          <p:cTn id="37" fill="hold">
                            <p:stCondLst>
                              <p:cond delay="0"/>
                            </p:stCondLst>
                            <p:childTnLst>
                              <p:par>
                                <p:cTn id="38" presetID="26" presetClass="emph" presetSubtype="0" fill="hold" nodeType="clickEffect">
                                  <p:stCondLst>
                                    <p:cond delay="0"/>
                                  </p:stCondLst>
                                  <p:childTnLst>
                                    <p:animEffect transition="out" filter="fade">
                                      <p:cBhvr>
                                        <p:cTn id="39" dur="500" tmFilter="0, 0; .2, .5; .8, .5; 1, 0"/>
                                        <p:tgtEl>
                                          <p:spTgt spid="1032"/>
                                        </p:tgtEl>
                                      </p:cBhvr>
                                    </p:animEffect>
                                    <p:animScale>
                                      <p:cBhvr>
                                        <p:cTn id="40" dur="250" autoRev="1" fill="hold"/>
                                        <p:tgtEl>
                                          <p:spTgt spid="1032"/>
                                        </p:tgtEl>
                                      </p:cBhvr>
                                      <p:by x="105000" y="105000"/>
                                    </p:animScale>
                                  </p:childTnLst>
                                </p:cTn>
                              </p:par>
                            </p:childTnLst>
                          </p:cTn>
                        </p:par>
                      </p:childTnLst>
                    </p:cTn>
                  </p:par>
                </p:childTnLst>
              </p:cTn>
              <p:nextCondLst>
                <p:cond evt="onClick" delay="0">
                  <p:tgtEl>
                    <p:spTgt spid="1032"/>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DE1E56B-E9D8-4B25-9BD3-E0A3ABE704BA}"/>
              </a:ext>
            </a:extLst>
          </p:cNvPr>
          <p:cNvSpPr>
            <a:spLocks noGrp="1"/>
          </p:cNvSpPr>
          <p:nvPr>
            <p:ph type="title"/>
          </p:nvPr>
        </p:nvSpPr>
        <p:spPr/>
        <p:txBody>
          <a:bodyPr>
            <a:noAutofit/>
          </a:bodyPr>
          <a:lstStyle/>
          <a:p>
            <a:r>
              <a:rPr lang="ru-RU" sz="2400" b="1" i="1" dirty="0">
                <a:effectLst/>
                <a:latin typeface="Times New Roman" panose="02020603050405020304" pitchFamily="18" charset="0"/>
                <a:cs typeface="Times New Roman" panose="02020603050405020304" pitchFamily="18" charset="0"/>
              </a:rPr>
              <a:t>«Назови братца»</a:t>
            </a:r>
            <a:br>
              <a:rPr lang="ru-RU" sz="2400" dirty="0">
                <a:effectLst/>
                <a:latin typeface="Times New Roman" panose="02020603050405020304" pitchFamily="18" charset="0"/>
                <a:cs typeface="Times New Roman" panose="02020603050405020304" pitchFamily="18" charset="0"/>
              </a:rPr>
            </a:br>
            <a:r>
              <a:rPr lang="ru-RU" sz="2400" i="1" dirty="0">
                <a:effectLst/>
                <a:latin typeface="Times New Roman" panose="02020603050405020304" pitchFamily="18" charset="0"/>
                <a:cs typeface="Times New Roman" panose="02020603050405020304" pitchFamily="18" charset="0"/>
              </a:rPr>
              <a:t>Цель. </a:t>
            </a:r>
            <a:r>
              <a:rPr lang="ru-RU" sz="2400" dirty="0">
                <a:effectLst/>
                <a:latin typeface="Times New Roman" panose="02020603050405020304" pitchFamily="18" charset="0"/>
                <a:cs typeface="Times New Roman" panose="02020603050405020304" pitchFamily="18" charset="0"/>
              </a:rPr>
              <a:t>Закрепление представлений о твердых и мягких согласных. </a:t>
            </a:r>
            <a:r>
              <a:rPr lang="ru-RU" sz="2400" i="1" dirty="0">
                <a:effectLst/>
                <a:latin typeface="Times New Roman" panose="02020603050405020304" pitchFamily="18" charset="0"/>
                <a:cs typeface="Times New Roman" panose="02020603050405020304" pitchFamily="18" charset="0"/>
              </a:rPr>
              <a:t>Оборудование: </a:t>
            </a:r>
            <a:r>
              <a:rPr lang="ru-RU" sz="2400" dirty="0">
                <a:effectLst/>
                <a:latin typeface="Times New Roman" panose="02020603050405020304" pitchFamily="18" charset="0"/>
                <a:cs typeface="Times New Roman" panose="02020603050405020304" pitchFamily="18" charset="0"/>
              </a:rPr>
              <a:t>мяч. </a:t>
            </a:r>
            <a:br>
              <a:rPr lang="ru-RU" sz="2400" dirty="0">
                <a:effectLst/>
                <a:latin typeface="Times New Roman" panose="02020603050405020304" pitchFamily="18" charset="0"/>
                <a:cs typeface="Times New Roman" panose="02020603050405020304" pitchFamily="18" charset="0"/>
              </a:rPr>
            </a:br>
            <a:r>
              <a:rPr lang="ru-RU" sz="2400" i="1" dirty="0">
                <a:effectLst/>
                <a:latin typeface="Times New Roman" panose="02020603050405020304" pitchFamily="18" charset="0"/>
                <a:cs typeface="Times New Roman" panose="02020603050405020304" pitchFamily="18" charset="0"/>
              </a:rPr>
              <a:t>Описание игры. </a:t>
            </a:r>
            <a:endParaRPr lang="ru-RU" sz="2400" dirty="0">
              <a:latin typeface="Times New Roman" panose="02020603050405020304" pitchFamily="18" charset="0"/>
              <a:cs typeface="Times New Roman" panose="02020603050405020304" pitchFamily="18" charset="0"/>
            </a:endParaRPr>
          </a:p>
        </p:txBody>
      </p:sp>
      <p:sp>
        <p:nvSpPr>
          <p:cNvPr id="3" name="Прямоугольник 2">
            <a:extLst>
              <a:ext uri="{FF2B5EF4-FFF2-40B4-BE49-F238E27FC236}">
                <a16:creationId xmlns:a16="http://schemas.microsoft.com/office/drawing/2014/main" id="{DB048C23-7290-413E-9FFC-7E75369CBFB4}"/>
              </a:ext>
            </a:extLst>
          </p:cNvPr>
          <p:cNvSpPr/>
          <p:nvPr/>
        </p:nvSpPr>
        <p:spPr>
          <a:xfrm>
            <a:off x="1187624" y="1628800"/>
            <a:ext cx="3168352" cy="2308324"/>
          </a:xfrm>
          <a:prstGeom prst="rect">
            <a:avLst/>
          </a:prstGeom>
        </p:spPr>
        <p:txBody>
          <a:bodyPr wrap="square">
            <a:spAutoFit/>
          </a:bodyPr>
          <a:lstStyle/>
          <a:p>
            <a:r>
              <a:rPr lang="ru-RU" dirty="0">
                <a:solidFill>
                  <a:srgbClr val="000000"/>
                </a:solidFill>
                <a:latin typeface="Times New Roman" panose="02020603050405020304" pitchFamily="18" charset="0"/>
                <a:ea typeface="Times New Roman" panose="02020603050405020304" pitchFamily="18" charset="0"/>
              </a:rPr>
              <a:t>Педагог называет твердый согласный звук и бросает мяч одному из детей. Ребенок ловит мяч, называет его мягкую пару - «маленького братца» и перебрасывает мяч логопеду. В игре принимают участие все дети. </a:t>
            </a:r>
            <a:endParaRPr lang="ru-RU" dirty="0"/>
          </a:p>
        </p:txBody>
      </p:sp>
      <p:pic>
        <p:nvPicPr>
          <p:cNvPr id="7170" name="Picture 2" descr="https://kartinkin.net/uploads/posts/2022-03/1647106806_8-kartinkin-net-p-bratya-kartinki-8.png">
            <a:extLst>
              <a:ext uri="{FF2B5EF4-FFF2-40B4-BE49-F238E27FC236}">
                <a16:creationId xmlns:a16="http://schemas.microsoft.com/office/drawing/2014/main" id="{419F7412-F4D8-42B5-9C09-13DE442490E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4648" y="2791192"/>
            <a:ext cx="3479552" cy="3789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949478"/>
      </p:ext>
    </p:extLst>
  </p:cSld>
  <p:clrMapOvr>
    <a:masterClrMapping/>
  </p:clrMapOvr>
  <p:transition spd="med">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pPr algn="ctr"/>
            <a:r>
              <a:rPr lang="ru-RU" b="1" i="1" dirty="0">
                <a:solidFill>
                  <a:schemeClr val="tx1"/>
                </a:solidFill>
                <a:effectLst/>
                <a:latin typeface="Times New Roman" pitchFamily="18" charset="0"/>
                <a:cs typeface="Times New Roman" pitchFamily="18" charset="0"/>
              </a:rPr>
              <a:t>Фокусник.</a:t>
            </a:r>
          </a:p>
        </p:txBody>
      </p:sp>
      <p:pic>
        <p:nvPicPr>
          <p:cNvPr id="7" name="Содержимое 6" descr="фокусник.jpg"/>
          <p:cNvPicPr>
            <a:picLocks noGrp="1" noChangeAspect="1"/>
          </p:cNvPicPr>
          <p:nvPr>
            <p:ph sz="half" idx="1"/>
          </p:nvPr>
        </p:nvPicPr>
        <p:blipFill>
          <a:blip r:embed="rId2" cstate="print"/>
          <a:stretch>
            <a:fillRect/>
          </a:stretch>
        </p:blipFill>
        <p:spPr>
          <a:xfrm>
            <a:off x="1435099" y="1628800"/>
            <a:ext cx="3712965" cy="4248472"/>
          </a:xfrm>
        </p:spPr>
      </p:pic>
      <p:sp>
        <p:nvSpPr>
          <p:cNvPr id="6" name="Содержимое 5"/>
          <p:cNvSpPr>
            <a:spLocks noGrp="1"/>
          </p:cNvSpPr>
          <p:nvPr>
            <p:ph sz="half" idx="2"/>
          </p:nvPr>
        </p:nvSpPr>
        <p:spPr/>
        <p:txBody>
          <a:bodyPr>
            <a:normAutofit fontScale="92500" lnSpcReduction="20000"/>
          </a:bodyPr>
          <a:lstStyle/>
          <a:p>
            <a:r>
              <a:rPr lang="ru-RU" b="1" i="1" dirty="0">
                <a:latin typeface="Times New Roman" pitchFamily="18" charset="0"/>
                <a:cs typeface="Times New Roman" pitchFamily="18" charset="0"/>
              </a:rPr>
              <a:t>Вы задаете звук, а ребенок, как фокусник, должен "вытащить из шляпы" - то есть произнести - слова, где этот звук есть. Как более сложный вариант, Вы задаете ту позицию, где должен звук находиться - в </a:t>
            </a:r>
            <a:r>
              <a:rPr lang="ru-RU" b="1" i="1" dirty="0" err="1">
                <a:latin typeface="Times New Roman" pitchFamily="18" charset="0"/>
                <a:cs typeface="Times New Roman" pitchFamily="18" charset="0"/>
              </a:rPr>
              <a:t>начале,в</a:t>
            </a:r>
            <a:r>
              <a:rPr lang="ru-RU" b="1" i="1" dirty="0">
                <a:latin typeface="Times New Roman" pitchFamily="18" charset="0"/>
                <a:cs typeface="Times New Roman" pitchFamily="18" charset="0"/>
              </a:rPr>
              <a:t> середине или в  конце слова.</a:t>
            </a:r>
          </a:p>
          <a:p>
            <a:endParaRPr lang="ru-RU" b="1" i="1" dirty="0"/>
          </a:p>
          <a:p>
            <a:endParaRPr lang="ru-RU" dirty="0"/>
          </a:p>
        </p:txBody>
      </p:sp>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3" presetClass="entr" presetSubtype="10"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par>
                          <p:cTn id="13" fill="hold">
                            <p:stCondLst>
                              <p:cond delay="1500"/>
                            </p:stCondLst>
                            <p:childTnLst>
                              <p:par>
                                <p:cTn id="14" presetID="55"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ppt_w</p:attrName>
                                        </p:attrNameLst>
                                      </p:cBhvr>
                                      <p:tavLst>
                                        <p:tav tm="0">
                                          <p:val>
                                            <p:strVal val="#ppt_w*0.70"/>
                                          </p:val>
                                        </p:tav>
                                        <p:tav tm="100000">
                                          <p:val>
                                            <p:strVal val="#ppt_w"/>
                                          </p:val>
                                        </p:tav>
                                      </p:tavLst>
                                    </p:anim>
                                    <p:anim calcmode="lin" valueType="num">
                                      <p:cBhvr>
                                        <p:cTn id="17" dur="1000" fill="hold"/>
                                        <p:tgtEl>
                                          <p:spTgt spid="7"/>
                                        </p:tgtEl>
                                        <p:attrNameLst>
                                          <p:attrName>ppt_h</p:attrName>
                                        </p:attrNameLst>
                                      </p:cBhvr>
                                      <p:tavLst>
                                        <p:tav tm="0">
                                          <p:val>
                                            <p:strVal val="#ppt_h"/>
                                          </p:val>
                                        </p:tav>
                                        <p:tav tm="100000">
                                          <p:val>
                                            <p:strVal val="#ppt_h"/>
                                          </p:val>
                                        </p:tav>
                                      </p:tavLst>
                                    </p:anim>
                                    <p:animEffect transition="in" filter="fade">
                                      <p:cBhvr>
                                        <p:cTn id="1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1547664" y="1196752"/>
            <a:ext cx="712879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Загадайте звук и произнесите три-четыре слова,  в каждом из которых этот звук есть, например, звук с: "сыр", "коса", "песок" - и предложите ребенку угадать, какой именно звук Вы загадали. Потом поменяйтесь ролями.</a:t>
            </a:r>
            <a:endParaRPr kumimoji="0" lang="ru-RU" sz="2400" b="0" i="1" u="none" strike="noStrike" cap="none" normalizeH="0" baseline="0" dirty="0">
              <a:ln>
                <a:noFill/>
              </a:ln>
              <a:solidFill>
                <a:schemeClr val="tx1"/>
              </a:solidFill>
              <a:effectLst/>
              <a:latin typeface="Arial" pitchFamily="34" charset="0"/>
              <a:cs typeface="Arial" pitchFamily="34" charset="0"/>
            </a:endParaRPr>
          </a:p>
        </p:txBody>
      </p:sp>
      <p:sp>
        <p:nvSpPr>
          <p:cNvPr id="22530" name="Rectangle 2"/>
          <p:cNvSpPr>
            <a:spLocks noChangeArrowheads="1"/>
          </p:cNvSpPr>
          <p:nvPr/>
        </p:nvSpPr>
        <p:spPr bwMode="auto">
          <a:xfrm>
            <a:off x="2411760" y="391354"/>
            <a:ext cx="576064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strike="noStrike" cap="none" normalizeH="0" baseline="0" dirty="0">
                <a:ln>
                  <a:noFill/>
                </a:ln>
                <a:solidFill>
                  <a:schemeClr val="tx1"/>
                </a:solidFill>
                <a:effectLst/>
                <a:latin typeface="Times New Roman" pitchFamily="18" charset="0"/>
                <a:ea typeface="Calibri" pitchFamily="34" charset="0"/>
                <a:cs typeface="Times New Roman" pitchFamily="18" charset="0"/>
              </a:rPr>
              <a:t>Отгадай звук.</a:t>
            </a:r>
            <a:endParaRPr kumimoji="0" lang="ru-RU" sz="3200" b="0" i="1" strike="noStrike" cap="none" normalizeH="0" baseline="0" dirty="0">
              <a:ln>
                <a:noFill/>
              </a:ln>
              <a:solidFill>
                <a:schemeClr val="tx1"/>
              </a:solidFill>
              <a:effectLst/>
              <a:latin typeface="Arial" pitchFamily="34" charset="0"/>
              <a:cs typeface="Arial" pitchFamily="34" charset="0"/>
            </a:endParaRPr>
          </a:p>
        </p:txBody>
      </p:sp>
      <p:pic>
        <p:nvPicPr>
          <p:cNvPr id="22532" name="Picture 4" descr="https://im1-tub-ru.yandex.net/i?id=a517497f020ca8bca6621ceee807f583&amp;n=21"/>
          <p:cNvPicPr>
            <a:picLocks noChangeAspect="1" noChangeArrowheads="1"/>
          </p:cNvPicPr>
          <p:nvPr/>
        </p:nvPicPr>
        <p:blipFill>
          <a:blip r:embed="rId2" cstate="print"/>
          <a:srcRect/>
          <a:stretch>
            <a:fillRect/>
          </a:stretch>
        </p:blipFill>
        <p:spPr bwMode="auto">
          <a:xfrm>
            <a:off x="1619672" y="3717032"/>
            <a:ext cx="1876425" cy="1428750"/>
          </a:xfrm>
          <a:prstGeom prst="rect">
            <a:avLst/>
          </a:prstGeom>
          <a:noFill/>
        </p:spPr>
      </p:pic>
      <p:pic>
        <p:nvPicPr>
          <p:cNvPr id="22534" name="Picture 6" descr="https://im3-tub-ru.yandex.net/i?id=24caa7f94306a68992c2eb57d69b9deb&amp;n=21"/>
          <p:cNvPicPr>
            <a:picLocks noChangeAspect="1" noChangeArrowheads="1"/>
          </p:cNvPicPr>
          <p:nvPr/>
        </p:nvPicPr>
        <p:blipFill>
          <a:blip r:embed="rId3" cstate="print"/>
          <a:srcRect/>
          <a:stretch>
            <a:fillRect/>
          </a:stretch>
        </p:blipFill>
        <p:spPr bwMode="auto">
          <a:xfrm>
            <a:off x="3923928" y="3789040"/>
            <a:ext cx="1952625" cy="1428750"/>
          </a:xfrm>
          <a:prstGeom prst="rect">
            <a:avLst/>
          </a:prstGeom>
          <a:noFill/>
        </p:spPr>
      </p:pic>
      <p:pic>
        <p:nvPicPr>
          <p:cNvPr id="22536" name="Picture 8" descr="https://im2-tub-ru.yandex.net/i?id=ea9084602b538a6ea148d2c5c8b212b1&amp;n=21"/>
          <p:cNvPicPr>
            <a:picLocks noChangeAspect="1" noChangeArrowheads="1"/>
          </p:cNvPicPr>
          <p:nvPr/>
        </p:nvPicPr>
        <p:blipFill>
          <a:blip r:embed="rId4" cstate="print"/>
          <a:srcRect/>
          <a:stretch>
            <a:fillRect/>
          </a:stretch>
        </p:blipFill>
        <p:spPr bwMode="auto">
          <a:xfrm>
            <a:off x="6588224" y="3789040"/>
            <a:ext cx="1704975" cy="1428750"/>
          </a:xfrm>
          <a:prstGeom prst="rect">
            <a:avLst/>
          </a:prstGeom>
          <a:noFill/>
        </p:spPr>
      </p:pic>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additive="base">
                                        <p:cTn id="7" dur="1000" fill="hold"/>
                                        <p:tgtEl>
                                          <p:spTgt spid="22530"/>
                                        </p:tgtEl>
                                        <p:attrNameLst>
                                          <p:attrName>ppt_x</p:attrName>
                                        </p:attrNameLst>
                                      </p:cBhvr>
                                      <p:tavLst>
                                        <p:tav tm="0">
                                          <p:val>
                                            <p:strVal val="1+#ppt_w/2"/>
                                          </p:val>
                                        </p:tav>
                                        <p:tav tm="100000">
                                          <p:val>
                                            <p:strVal val="#ppt_x"/>
                                          </p:val>
                                        </p:tav>
                                      </p:tavLst>
                                    </p:anim>
                                    <p:anim calcmode="lin" valueType="num">
                                      <p:cBhvr additive="base">
                                        <p:cTn id="8" dur="1000" fill="hold"/>
                                        <p:tgtEl>
                                          <p:spTgt spid="2253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 presetClass="entr" presetSubtype="16" fill="hold" grpId="0" nodeType="afterEffect">
                                  <p:stCondLst>
                                    <p:cond delay="0"/>
                                  </p:stCondLst>
                                  <p:childTnLst>
                                    <p:set>
                                      <p:cBhvr>
                                        <p:cTn id="11" dur="1" fill="hold">
                                          <p:stCondLst>
                                            <p:cond delay="0"/>
                                          </p:stCondLst>
                                        </p:cTn>
                                        <p:tgtEl>
                                          <p:spTgt spid="22529"/>
                                        </p:tgtEl>
                                        <p:attrNameLst>
                                          <p:attrName>style.visibility</p:attrName>
                                        </p:attrNameLst>
                                      </p:cBhvr>
                                      <p:to>
                                        <p:strVal val="visible"/>
                                      </p:to>
                                    </p:set>
                                    <p:animEffect transition="in" filter="box(in)">
                                      <p:cBhvr>
                                        <p:cTn id="12" dur="500"/>
                                        <p:tgtEl>
                                          <p:spTgt spid="22529"/>
                                        </p:tgtEl>
                                      </p:cBhvr>
                                    </p:animEffect>
                                  </p:childTnLst>
                                </p:cTn>
                              </p:par>
                            </p:childTnLst>
                          </p:cTn>
                        </p:par>
                        <p:par>
                          <p:cTn id="13" fill="hold">
                            <p:stCondLst>
                              <p:cond delay="1500"/>
                            </p:stCondLst>
                            <p:childTnLst>
                              <p:par>
                                <p:cTn id="14" presetID="55" presetClass="entr" presetSubtype="0" fill="hold" nodeType="afterEffect">
                                  <p:stCondLst>
                                    <p:cond delay="0"/>
                                  </p:stCondLst>
                                  <p:childTnLst>
                                    <p:set>
                                      <p:cBhvr>
                                        <p:cTn id="15" dur="1" fill="hold">
                                          <p:stCondLst>
                                            <p:cond delay="0"/>
                                          </p:stCondLst>
                                        </p:cTn>
                                        <p:tgtEl>
                                          <p:spTgt spid="22532"/>
                                        </p:tgtEl>
                                        <p:attrNameLst>
                                          <p:attrName>style.visibility</p:attrName>
                                        </p:attrNameLst>
                                      </p:cBhvr>
                                      <p:to>
                                        <p:strVal val="visible"/>
                                      </p:to>
                                    </p:set>
                                    <p:anim calcmode="lin" valueType="num">
                                      <p:cBhvr>
                                        <p:cTn id="16" dur="1000" fill="hold"/>
                                        <p:tgtEl>
                                          <p:spTgt spid="22532"/>
                                        </p:tgtEl>
                                        <p:attrNameLst>
                                          <p:attrName>ppt_w</p:attrName>
                                        </p:attrNameLst>
                                      </p:cBhvr>
                                      <p:tavLst>
                                        <p:tav tm="0">
                                          <p:val>
                                            <p:strVal val="#ppt_w*0.70"/>
                                          </p:val>
                                        </p:tav>
                                        <p:tav tm="100000">
                                          <p:val>
                                            <p:strVal val="#ppt_w"/>
                                          </p:val>
                                        </p:tav>
                                      </p:tavLst>
                                    </p:anim>
                                    <p:anim calcmode="lin" valueType="num">
                                      <p:cBhvr>
                                        <p:cTn id="17" dur="1000" fill="hold"/>
                                        <p:tgtEl>
                                          <p:spTgt spid="22532"/>
                                        </p:tgtEl>
                                        <p:attrNameLst>
                                          <p:attrName>ppt_h</p:attrName>
                                        </p:attrNameLst>
                                      </p:cBhvr>
                                      <p:tavLst>
                                        <p:tav tm="0">
                                          <p:val>
                                            <p:strVal val="#ppt_h"/>
                                          </p:val>
                                        </p:tav>
                                        <p:tav tm="100000">
                                          <p:val>
                                            <p:strVal val="#ppt_h"/>
                                          </p:val>
                                        </p:tav>
                                      </p:tavLst>
                                    </p:anim>
                                    <p:animEffect transition="in" filter="fade">
                                      <p:cBhvr>
                                        <p:cTn id="18" dur="1000"/>
                                        <p:tgtEl>
                                          <p:spTgt spid="22532"/>
                                        </p:tgtEl>
                                      </p:cBhvr>
                                    </p:animEffect>
                                  </p:childTnLst>
                                </p:cTn>
                              </p:par>
                            </p:childTnLst>
                          </p:cTn>
                        </p:par>
                        <p:par>
                          <p:cTn id="19" fill="hold">
                            <p:stCondLst>
                              <p:cond delay="2500"/>
                            </p:stCondLst>
                            <p:childTnLst>
                              <p:par>
                                <p:cTn id="20" presetID="55" presetClass="entr" presetSubtype="0" fill="hold" nodeType="afterEffect">
                                  <p:stCondLst>
                                    <p:cond delay="0"/>
                                  </p:stCondLst>
                                  <p:childTnLst>
                                    <p:set>
                                      <p:cBhvr>
                                        <p:cTn id="21" dur="1" fill="hold">
                                          <p:stCondLst>
                                            <p:cond delay="0"/>
                                          </p:stCondLst>
                                        </p:cTn>
                                        <p:tgtEl>
                                          <p:spTgt spid="22534"/>
                                        </p:tgtEl>
                                        <p:attrNameLst>
                                          <p:attrName>style.visibility</p:attrName>
                                        </p:attrNameLst>
                                      </p:cBhvr>
                                      <p:to>
                                        <p:strVal val="visible"/>
                                      </p:to>
                                    </p:set>
                                    <p:anim calcmode="lin" valueType="num">
                                      <p:cBhvr>
                                        <p:cTn id="22" dur="1000" fill="hold"/>
                                        <p:tgtEl>
                                          <p:spTgt spid="22534"/>
                                        </p:tgtEl>
                                        <p:attrNameLst>
                                          <p:attrName>ppt_w</p:attrName>
                                        </p:attrNameLst>
                                      </p:cBhvr>
                                      <p:tavLst>
                                        <p:tav tm="0">
                                          <p:val>
                                            <p:strVal val="#ppt_w*0.70"/>
                                          </p:val>
                                        </p:tav>
                                        <p:tav tm="100000">
                                          <p:val>
                                            <p:strVal val="#ppt_w"/>
                                          </p:val>
                                        </p:tav>
                                      </p:tavLst>
                                    </p:anim>
                                    <p:anim calcmode="lin" valueType="num">
                                      <p:cBhvr>
                                        <p:cTn id="23" dur="1000" fill="hold"/>
                                        <p:tgtEl>
                                          <p:spTgt spid="22534"/>
                                        </p:tgtEl>
                                        <p:attrNameLst>
                                          <p:attrName>ppt_h</p:attrName>
                                        </p:attrNameLst>
                                      </p:cBhvr>
                                      <p:tavLst>
                                        <p:tav tm="0">
                                          <p:val>
                                            <p:strVal val="#ppt_h"/>
                                          </p:val>
                                        </p:tav>
                                        <p:tav tm="100000">
                                          <p:val>
                                            <p:strVal val="#ppt_h"/>
                                          </p:val>
                                        </p:tav>
                                      </p:tavLst>
                                    </p:anim>
                                    <p:animEffect transition="in" filter="fade">
                                      <p:cBhvr>
                                        <p:cTn id="24" dur="1000"/>
                                        <p:tgtEl>
                                          <p:spTgt spid="22534"/>
                                        </p:tgtEl>
                                      </p:cBhvr>
                                    </p:animEffect>
                                  </p:childTnLst>
                                </p:cTn>
                              </p:par>
                            </p:childTnLst>
                          </p:cTn>
                        </p:par>
                        <p:par>
                          <p:cTn id="25" fill="hold">
                            <p:stCondLst>
                              <p:cond delay="3500"/>
                            </p:stCondLst>
                            <p:childTnLst>
                              <p:par>
                                <p:cTn id="26" presetID="55" presetClass="entr" presetSubtype="0" fill="hold" nodeType="afterEffect">
                                  <p:stCondLst>
                                    <p:cond delay="0"/>
                                  </p:stCondLst>
                                  <p:childTnLst>
                                    <p:set>
                                      <p:cBhvr>
                                        <p:cTn id="27" dur="1" fill="hold">
                                          <p:stCondLst>
                                            <p:cond delay="0"/>
                                          </p:stCondLst>
                                        </p:cTn>
                                        <p:tgtEl>
                                          <p:spTgt spid="22536"/>
                                        </p:tgtEl>
                                        <p:attrNameLst>
                                          <p:attrName>style.visibility</p:attrName>
                                        </p:attrNameLst>
                                      </p:cBhvr>
                                      <p:to>
                                        <p:strVal val="visible"/>
                                      </p:to>
                                    </p:set>
                                    <p:anim calcmode="lin" valueType="num">
                                      <p:cBhvr>
                                        <p:cTn id="28" dur="1000" fill="hold"/>
                                        <p:tgtEl>
                                          <p:spTgt spid="22536"/>
                                        </p:tgtEl>
                                        <p:attrNameLst>
                                          <p:attrName>ppt_w</p:attrName>
                                        </p:attrNameLst>
                                      </p:cBhvr>
                                      <p:tavLst>
                                        <p:tav tm="0">
                                          <p:val>
                                            <p:strVal val="#ppt_w*0.70"/>
                                          </p:val>
                                        </p:tav>
                                        <p:tav tm="100000">
                                          <p:val>
                                            <p:strVal val="#ppt_w"/>
                                          </p:val>
                                        </p:tav>
                                      </p:tavLst>
                                    </p:anim>
                                    <p:anim calcmode="lin" valueType="num">
                                      <p:cBhvr>
                                        <p:cTn id="29" dur="1000" fill="hold"/>
                                        <p:tgtEl>
                                          <p:spTgt spid="22536"/>
                                        </p:tgtEl>
                                        <p:attrNameLst>
                                          <p:attrName>ppt_h</p:attrName>
                                        </p:attrNameLst>
                                      </p:cBhvr>
                                      <p:tavLst>
                                        <p:tav tm="0">
                                          <p:val>
                                            <p:strVal val="#ppt_h"/>
                                          </p:val>
                                        </p:tav>
                                        <p:tav tm="100000">
                                          <p:val>
                                            <p:strVal val="#ppt_h"/>
                                          </p:val>
                                        </p:tav>
                                      </p:tavLst>
                                    </p:anim>
                                    <p:animEffect transition="in" filter="fade">
                                      <p:cBhvr>
                                        <p:cTn id="30" dur="1000"/>
                                        <p:tgtEl>
                                          <p:spTgt spid="22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 grpId="0"/>
      <p:bldP spid="225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2195736" y="652336"/>
            <a:ext cx="612068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strike="noStrike" cap="none" normalizeH="0" baseline="0" dirty="0">
                <a:ln>
                  <a:noFill/>
                </a:ln>
                <a:solidFill>
                  <a:schemeClr val="tx1"/>
                </a:solidFill>
                <a:effectLst/>
                <a:latin typeface="Times New Roman" pitchFamily="18" charset="0"/>
                <a:ea typeface="Calibri" pitchFamily="34" charset="0"/>
                <a:cs typeface="Times New Roman" pitchFamily="18" charset="0"/>
              </a:rPr>
              <a:t>Собери слово.</a:t>
            </a:r>
            <a:endParaRPr kumimoji="0" lang="ru-RU" sz="3200" b="0" i="1" strike="noStrike" cap="none" normalizeH="0" baseline="0" dirty="0">
              <a:ln>
                <a:noFill/>
              </a:ln>
              <a:solidFill>
                <a:schemeClr val="tx1"/>
              </a:solidFill>
              <a:effectLst/>
              <a:latin typeface="Arial" pitchFamily="34" charset="0"/>
              <a:cs typeface="Arial" pitchFamily="34" charset="0"/>
            </a:endParaRPr>
          </a:p>
        </p:txBody>
      </p:sp>
      <p:sp>
        <p:nvSpPr>
          <p:cNvPr id="27650" name="Rectangle 2"/>
          <p:cNvSpPr>
            <a:spLocks noChangeArrowheads="1"/>
          </p:cNvSpPr>
          <p:nvPr/>
        </p:nvSpPr>
        <p:spPr bwMode="auto">
          <a:xfrm>
            <a:off x="2339752" y="1412776"/>
            <a:ext cx="5472608"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Вы называете несколько слов. Ребенок должен «собрать» слово по первым звукам этих слов. Например: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кот, </a:t>
            </a:r>
            <a:r>
              <a:rPr lang="ru-RU" sz="2800" b="1" i="1" dirty="0" err="1">
                <a:latin typeface="Times New Roman" pitchFamily="18" charset="0"/>
                <a:ea typeface="Calibri" pitchFamily="34" charset="0"/>
                <a:cs typeface="Times New Roman" pitchFamily="18" charset="0"/>
              </a:rPr>
              <a:t>альбом</a:t>
            </a:r>
            <a:r>
              <a:rPr kumimoji="0" lang="ru-RU" sz="2800" b="1" i="1"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,шкаф,ананас</a:t>
            </a:r>
            <a:endParaRPr kumimoji="0" lang="ru-RU" sz="2800" b="1" i="1"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r>
              <a:rPr kumimoji="0" lang="ru-RU" sz="2800" b="1" i="1"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к+</a:t>
            </a:r>
            <a:r>
              <a:rPr kumimoji="0" lang="ru-RU" sz="2800" b="1"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ru-RU" sz="2800" b="1" i="1"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а+</a:t>
            </a:r>
            <a:r>
              <a:rPr kumimoji="0" lang="ru-RU" sz="2800" b="1"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ru-RU" sz="2800" b="1" i="1"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ш+</a:t>
            </a:r>
            <a:r>
              <a:rPr kumimoji="0" lang="ru-RU" sz="2800" b="1"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ru-RU" sz="2800" b="1" i="1"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а=</a:t>
            </a:r>
            <a:r>
              <a:rPr kumimoji="0" lang="ru-RU" sz="2800" b="1"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каша)</a:t>
            </a:r>
            <a:endParaRPr kumimoji="0" lang="ru-RU" sz="2800" b="0" i="1" u="none" strike="noStrike" cap="none" normalizeH="0" baseline="0" dirty="0">
              <a:ln>
                <a:noFill/>
              </a:ln>
              <a:solidFill>
                <a:schemeClr val="tx1"/>
              </a:solidFill>
              <a:effectLst/>
              <a:latin typeface="Arial" pitchFamily="34" charset="0"/>
              <a:cs typeface="Arial" pitchFamily="34" charset="0"/>
            </a:endParaRPr>
          </a:p>
        </p:txBody>
      </p:sp>
      <p:pic>
        <p:nvPicPr>
          <p:cNvPr id="27652" name="Picture 4" descr="https://im1-tub-ru.yandex.net/i?id=702d671777bb876ae77bd7d7b7d594b2&amp;n=21"/>
          <p:cNvPicPr>
            <a:picLocks noChangeAspect="1" noChangeArrowheads="1"/>
          </p:cNvPicPr>
          <p:nvPr/>
        </p:nvPicPr>
        <p:blipFill>
          <a:blip r:embed="rId3" cstate="print"/>
          <a:srcRect/>
          <a:stretch>
            <a:fillRect/>
          </a:stretch>
        </p:blipFill>
        <p:spPr bwMode="auto">
          <a:xfrm>
            <a:off x="1475656" y="4509120"/>
            <a:ext cx="1428750" cy="1428750"/>
          </a:xfrm>
          <a:prstGeom prst="rect">
            <a:avLst/>
          </a:prstGeom>
          <a:noFill/>
        </p:spPr>
      </p:pic>
      <p:pic>
        <p:nvPicPr>
          <p:cNvPr id="27654" name="Picture 6" descr="https://im0-tub-ru.yandex.net/i?id=24bc2d6617a6ddee6d54d7fa5f1e7afc&amp;n=21"/>
          <p:cNvPicPr>
            <a:picLocks noChangeAspect="1" noChangeArrowheads="1"/>
          </p:cNvPicPr>
          <p:nvPr/>
        </p:nvPicPr>
        <p:blipFill>
          <a:blip r:embed="rId4" cstate="print"/>
          <a:srcRect/>
          <a:stretch>
            <a:fillRect/>
          </a:stretch>
        </p:blipFill>
        <p:spPr bwMode="auto">
          <a:xfrm>
            <a:off x="3347863" y="4581128"/>
            <a:ext cx="2150639" cy="1440160"/>
          </a:xfrm>
          <a:prstGeom prst="rect">
            <a:avLst/>
          </a:prstGeom>
          <a:noFill/>
        </p:spPr>
      </p:pic>
      <p:pic>
        <p:nvPicPr>
          <p:cNvPr id="27656" name="Picture 8" descr="Шкафы офисные купить заказать - мастер гамбс, ооо Россия, Санкт-Петербург"/>
          <p:cNvPicPr>
            <a:picLocks noChangeAspect="1" noChangeArrowheads="1"/>
          </p:cNvPicPr>
          <p:nvPr/>
        </p:nvPicPr>
        <p:blipFill>
          <a:blip r:embed="rId5" cstate="print"/>
          <a:srcRect/>
          <a:stretch>
            <a:fillRect/>
          </a:stretch>
        </p:blipFill>
        <p:spPr bwMode="auto">
          <a:xfrm>
            <a:off x="5724128" y="4149080"/>
            <a:ext cx="1584176" cy="1901011"/>
          </a:xfrm>
          <a:prstGeom prst="rect">
            <a:avLst/>
          </a:prstGeom>
          <a:noFill/>
        </p:spPr>
      </p:pic>
      <p:pic>
        <p:nvPicPr>
          <p:cNvPr id="27658" name="Picture 10" descr="https://im2-tub-ru.yandex.net/i?id=43ffcfe60ce29cab3e96de0cd309a8c6&amp;n=21"/>
          <p:cNvPicPr>
            <a:picLocks noChangeAspect="1" noChangeArrowheads="1"/>
          </p:cNvPicPr>
          <p:nvPr/>
        </p:nvPicPr>
        <p:blipFill>
          <a:blip r:embed="rId6" cstate="print"/>
          <a:srcRect/>
          <a:stretch>
            <a:fillRect/>
          </a:stretch>
        </p:blipFill>
        <p:spPr bwMode="auto">
          <a:xfrm>
            <a:off x="7596336" y="4153036"/>
            <a:ext cx="1082799" cy="1784834"/>
          </a:xfrm>
          <a:prstGeom prst="rect">
            <a:avLst/>
          </a:prstGeom>
          <a:noFill/>
        </p:spPr>
      </p:pic>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7649"/>
                                        </p:tgtEl>
                                        <p:attrNameLst>
                                          <p:attrName>style.visibility</p:attrName>
                                        </p:attrNameLst>
                                      </p:cBhvr>
                                      <p:to>
                                        <p:strVal val="visible"/>
                                      </p:to>
                                    </p:set>
                                    <p:anim calcmode="lin" valueType="num">
                                      <p:cBhvr additive="base">
                                        <p:cTn id="7" dur="1000" fill="hold"/>
                                        <p:tgtEl>
                                          <p:spTgt spid="27649"/>
                                        </p:tgtEl>
                                        <p:attrNameLst>
                                          <p:attrName>ppt_x</p:attrName>
                                        </p:attrNameLst>
                                      </p:cBhvr>
                                      <p:tavLst>
                                        <p:tav tm="0">
                                          <p:val>
                                            <p:strVal val="1+#ppt_w/2"/>
                                          </p:val>
                                        </p:tav>
                                        <p:tav tm="100000">
                                          <p:val>
                                            <p:strVal val="#ppt_x"/>
                                          </p:val>
                                        </p:tav>
                                      </p:tavLst>
                                    </p:anim>
                                    <p:anim calcmode="lin" valueType="num">
                                      <p:cBhvr additive="base">
                                        <p:cTn id="8" dur="1000" fill="hold"/>
                                        <p:tgtEl>
                                          <p:spTgt spid="2764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 presetClass="entr" presetSubtype="10" fill="hold" grpId="0" nodeType="afterEffect">
                                  <p:stCondLst>
                                    <p:cond delay="0"/>
                                  </p:stCondLst>
                                  <p:childTnLst>
                                    <p:set>
                                      <p:cBhvr>
                                        <p:cTn id="11" dur="1" fill="hold">
                                          <p:stCondLst>
                                            <p:cond delay="0"/>
                                          </p:stCondLst>
                                        </p:cTn>
                                        <p:tgtEl>
                                          <p:spTgt spid="27650"/>
                                        </p:tgtEl>
                                        <p:attrNameLst>
                                          <p:attrName>style.visibility</p:attrName>
                                        </p:attrNameLst>
                                      </p:cBhvr>
                                      <p:to>
                                        <p:strVal val="visible"/>
                                      </p:to>
                                    </p:set>
                                    <p:animEffect transition="in" filter="checkerboard(across)">
                                      <p:cBhvr>
                                        <p:cTn id="12" dur="500"/>
                                        <p:tgtEl>
                                          <p:spTgt spid="27650"/>
                                        </p:tgtEl>
                                      </p:cBhvr>
                                    </p:animEffect>
                                  </p:childTnLst>
                                </p:cTn>
                              </p:par>
                            </p:childTnLst>
                          </p:cTn>
                        </p:par>
                        <p:par>
                          <p:cTn id="13" fill="hold">
                            <p:stCondLst>
                              <p:cond delay="1500"/>
                            </p:stCondLst>
                            <p:childTnLst>
                              <p:par>
                                <p:cTn id="14" presetID="55" presetClass="entr" presetSubtype="0" fill="hold" nodeType="afterEffect">
                                  <p:stCondLst>
                                    <p:cond delay="0"/>
                                  </p:stCondLst>
                                  <p:childTnLst>
                                    <p:set>
                                      <p:cBhvr>
                                        <p:cTn id="15" dur="1" fill="hold">
                                          <p:stCondLst>
                                            <p:cond delay="0"/>
                                          </p:stCondLst>
                                        </p:cTn>
                                        <p:tgtEl>
                                          <p:spTgt spid="27652"/>
                                        </p:tgtEl>
                                        <p:attrNameLst>
                                          <p:attrName>style.visibility</p:attrName>
                                        </p:attrNameLst>
                                      </p:cBhvr>
                                      <p:to>
                                        <p:strVal val="visible"/>
                                      </p:to>
                                    </p:set>
                                    <p:anim calcmode="lin" valueType="num">
                                      <p:cBhvr>
                                        <p:cTn id="16" dur="1000" fill="hold"/>
                                        <p:tgtEl>
                                          <p:spTgt spid="27652"/>
                                        </p:tgtEl>
                                        <p:attrNameLst>
                                          <p:attrName>ppt_w</p:attrName>
                                        </p:attrNameLst>
                                      </p:cBhvr>
                                      <p:tavLst>
                                        <p:tav tm="0">
                                          <p:val>
                                            <p:strVal val="#ppt_w*0.70"/>
                                          </p:val>
                                        </p:tav>
                                        <p:tav tm="100000">
                                          <p:val>
                                            <p:strVal val="#ppt_w"/>
                                          </p:val>
                                        </p:tav>
                                      </p:tavLst>
                                    </p:anim>
                                    <p:anim calcmode="lin" valueType="num">
                                      <p:cBhvr>
                                        <p:cTn id="17" dur="1000" fill="hold"/>
                                        <p:tgtEl>
                                          <p:spTgt spid="27652"/>
                                        </p:tgtEl>
                                        <p:attrNameLst>
                                          <p:attrName>ppt_h</p:attrName>
                                        </p:attrNameLst>
                                      </p:cBhvr>
                                      <p:tavLst>
                                        <p:tav tm="0">
                                          <p:val>
                                            <p:strVal val="#ppt_h"/>
                                          </p:val>
                                        </p:tav>
                                        <p:tav tm="100000">
                                          <p:val>
                                            <p:strVal val="#ppt_h"/>
                                          </p:val>
                                        </p:tav>
                                      </p:tavLst>
                                    </p:anim>
                                    <p:animEffect transition="in" filter="fade">
                                      <p:cBhvr>
                                        <p:cTn id="18" dur="1000"/>
                                        <p:tgtEl>
                                          <p:spTgt spid="27652"/>
                                        </p:tgtEl>
                                      </p:cBhvr>
                                    </p:animEffect>
                                  </p:childTnLst>
                                </p:cTn>
                              </p:par>
                            </p:childTnLst>
                          </p:cTn>
                        </p:par>
                        <p:par>
                          <p:cTn id="19" fill="hold">
                            <p:stCondLst>
                              <p:cond delay="2500"/>
                            </p:stCondLst>
                            <p:childTnLst>
                              <p:par>
                                <p:cTn id="20" presetID="55" presetClass="entr" presetSubtype="0" fill="hold" nodeType="afterEffect">
                                  <p:stCondLst>
                                    <p:cond delay="0"/>
                                  </p:stCondLst>
                                  <p:childTnLst>
                                    <p:set>
                                      <p:cBhvr>
                                        <p:cTn id="21" dur="1" fill="hold">
                                          <p:stCondLst>
                                            <p:cond delay="0"/>
                                          </p:stCondLst>
                                        </p:cTn>
                                        <p:tgtEl>
                                          <p:spTgt spid="27654"/>
                                        </p:tgtEl>
                                        <p:attrNameLst>
                                          <p:attrName>style.visibility</p:attrName>
                                        </p:attrNameLst>
                                      </p:cBhvr>
                                      <p:to>
                                        <p:strVal val="visible"/>
                                      </p:to>
                                    </p:set>
                                    <p:anim calcmode="lin" valueType="num">
                                      <p:cBhvr>
                                        <p:cTn id="22" dur="1000" fill="hold"/>
                                        <p:tgtEl>
                                          <p:spTgt spid="27654"/>
                                        </p:tgtEl>
                                        <p:attrNameLst>
                                          <p:attrName>ppt_w</p:attrName>
                                        </p:attrNameLst>
                                      </p:cBhvr>
                                      <p:tavLst>
                                        <p:tav tm="0">
                                          <p:val>
                                            <p:strVal val="#ppt_w*0.70"/>
                                          </p:val>
                                        </p:tav>
                                        <p:tav tm="100000">
                                          <p:val>
                                            <p:strVal val="#ppt_w"/>
                                          </p:val>
                                        </p:tav>
                                      </p:tavLst>
                                    </p:anim>
                                    <p:anim calcmode="lin" valueType="num">
                                      <p:cBhvr>
                                        <p:cTn id="23" dur="1000" fill="hold"/>
                                        <p:tgtEl>
                                          <p:spTgt spid="27654"/>
                                        </p:tgtEl>
                                        <p:attrNameLst>
                                          <p:attrName>ppt_h</p:attrName>
                                        </p:attrNameLst>
                                      </p:cBhvr>
                                      <p:tavLst>
                                        <p:tav tm="0">
                                          <p:val>
                                            <p:strVal val="#ppt_h"/>
                                          </p:val>
                                        </p:tav>
                                        <p:tav tm="100000">
                                          <p:val>
                                            <p:strVal val="#ppt_h"/>
                                          </p:val>
                                        </p:tav>
                                      </p:tavLst>
                                    </p:anim>
                                    <p:animEffect transition="in" filter="fade">
                                      <p:cBhvr>
                                        <p:cTn id="24" dur="1000"/>
                                        <p:tgtEl>
                                          <p:spTgt spid="27654"/>
                                        </p:tgtEl>
                                      </p:cBhvr>
                                    </p:animEffect>
                                  </p:childTnLst>
                                </p:cTn>
                              </p:par>
                            </p:childTnLst>
                          </p:cTn>
                        </p:par>
                        <p:par>
                          <p:cTn id="25" fill="hold">
                            <p:stCondLst>
                              <p:cond delay="3500"/>
                            </p:stCondLst>
                            <p:childTnLst>
                              <p:par>
                                <p:cTn id="26" presetID="55" presetClass="entr" presetSubtype="0" fill="hold" nodeType="afterEffect">
                                  <p:stCondLst>
                                    <p:cond delay="0"/>
                                  </p:stCondLst>
                                  <p:childTnLst>
                                    <p:set>
                                      <p:cBhvr>
                                        <p:cTn id="27" dur="1" fill="hold">
                                          <p:stCondLst>
                                            <p:cond delay="0"/>
                                          </p:stCondLst>
                                        </p:cTn>
                                        <p:tgtEl>
                                          <p:spTgt spid="27656"/>
                                        </p:tgtEl>
                                        <p:attrNameLst>
                                          <p:attrName>style.visibility</p:attrName>
                                        </p:attrNameLst>
                                      </p:cBhvr>
                                      <p:to>
                                        <p:strVal val="visible"/>
                                      </p:to>
                                    </p:set>
                                    <p:anim calcmode="lin" valueType="num">
                                      <p:cBhvr>
                                        <p:cTn id="28" dur="1000" fill="hold"/>
                                        <p:tgtEl>
                                          <p:spTgt spid="27656"/>
                                        </p:tgtEl>
                                        <p:attrNameLst>
                                          <p:attrName>ppt_w</p:attrName>
                                        </p:attrNameLst>
                                      </p:cBhvr>
                                      <p:tavLst>
                                        <p:tav tm="0">
                                          <p:val>
                                            <p:strVal val="#ppt_w*0.70"/>
                                          </p:val>
                                        </p:tav>
                                        <p:tav tm="100000">
                                          <p:val>
                                            <p:strVal val="#ppt_w"/>
                                          </p:val>
                                        </p:tav>
                                      </p:tavLst>
                                    </p:anim>
                                    <p:anim calcmode="lin" valueType="num">
                                      <p:cBhvr>
                                        <p:cTn id="29" dur="1000" fill="hold"/>
                                        <p:tgtEl>
                                          <p:spTgt spid="27656"/>
                                        </p:tgtEl>
                                        <p:attrNameLst>
                                          <p:attrName>ppt_h</p:attrName>
                                        </p:attrNameLst>
                                      </p:cBhvr>
                                      <p:tavLst>
                                        <p:tav tm="0">
                                          <p:val>
                                            <p:strVal val="#ppt_h"/>
                                          </p:val>
                                        </p:tav>
                                        <p:tav tm="100000">
                                          <p:val>
                                            <p:strVal val="#ppt_h"/>
                                          </p:val>
                                        </p:tav>
                                      </p:tavLst>
                                    </p:anim>
                                    <p:animEffect transition="in" filter="fade">
                                      <p:cBhvr>
                                        <p:cTn id="30" dur="1000"/>
                                        <p:tgtEl>
                                          <p:spTgt spid="27656"/>
                                        </p:tgtEl>
                                      </p:cBhvr>
                                    </p:animEffect>
                                  </p:childTnLst>
                                </p:cTn>
                              </p:par>
                            </p:childTnLst>
                          </p:cTn>
                        </p:par>
                        <p:par>
                          <p:cTn id="31" fill="hold">
                            <p:stCondLst>
                              <p:cond delay="4500"/>
                            </p:stCondLst>
                            <p:childTnLst>
                              <p:par>
                                <p:cTn id="32" presetID="2" presetClass="entr" presetSubtype="6" fill="hold" nodeType="afterEffect">
                                  <p:stCondLst>
                                    <p:cond delay="0"/>
                                  </p:stCondLst>
                                  <p:childTnLst>
                                    <p:set>
                                      <p:cBhvr>
                                        <p:cTn id="33" dur="1" fill="hold">
                                          <p:stCondLst>
                                            <p:cond delay="0"/>
                                          </p:stCondLst>
                                        </p:cTn>
                                        <p:tgtEl>
                                          <p:spTgt spid="27658"/>
                                        </p:tgtEl>
                                        <p:attrNameLst>
                                          <p:attrName>style.visibility</p:attrName>
                                        </p:attrNameLst>
                                      </p:cBhvr>
                                      <p:to>
                                        <p:strVal val="visible"/>
                                      </p:to>
                                    </p:set>
                                    <p:anim calcmode="lin" valueType="num">
                                      <p:cBhvr additive="base">
                                        <p:cTn id="34" dur="1000" fill="hold"/>
                                        <p:tgtEl>
                                          <p:spTgt spid="27658"/>
                                        </p:tgtEl>
                                        <p:attrNameLst>
                                          <p:attrName>ppt_x</p:attrName>
                                        </p:attrNameLst>
                                      </p:cBhvr>
                                      <p:tavLst>
                                        <p:tav tm="0">
                                          <p:val>
                                            <p:strVal val="1+#ppt_w/2"/>
                                          </p:val>
                                        </p:tav>
                                        <p:tav tm="100000">
                                          <p:val>
                                            <p:strVal val="#ppt_x"/>
                                          </p:val>
                                        </p:tav>
                                      </p:tavLst>
                                    </p:anim>
                                    <p:anim calcmode="lin" valueType="num">
                                      <p:cBhvr additive="base">
                                        <p:cTn id="35" dur="1000" fill="hold"/>
                                        <p:tgtEl>
                                          <p:spTgt spid="276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9" grpId="0"/>
      <p:bldP spid="2765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2051720" y="205816"/>
            <a:ext cx="590465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strike="noStrike" cap="none" normalizeH="0" baseline="0" dirty="0">
                <a:ln>
                  <a:noFill/>
                </a:ln>
                <a:solidFill>
                  <a:schemeClr val="tx1"/>
                </a:solidFill>
                <a:effectLst/>
                <a:latin typeface="Times New Roman" pitchFamily="18" charset="0"/>
                <a:ea typeface="Calibri" pitchFamily="34" charset="0"/>
                <a:cs typeface="Times New Roman" pitchFamily="18" charset="0"/>
              </a:rPr>
              <a:t>Звуковые цепочки.</a:t>
            </a:r>
            <a:endParaRPr kumimoji="0" lang="ru-RU" sz="3200" b="0" i="1" strike="noStrike" cap="none" normalizeH="0" baseline="0" dirty="0">
              <a:ln>
                <a:noFill/>
              </a:ln>
              <a:solidFill>
                <a:schemeClr val="tx1"/>
              </a:solidFill>
              <a:effectLst/>
              <a:latin typeface="Arial" pitchFamily="34" charset="0"/>
              <a:cs typeface="Arial" pitchFamily="34" charset="0"/>
            </a:endParaRPr>
          </a:p>
        </p:txBody>
      </p:sp>
      <p:sp>
        <p:nvSpPr>
          <p:cNvPr id="29698" name="Rectangle 2"/>
          <p:cNvSpPr>
            <a:spLocks noChangeArrowheads="1"/>
          </p:cNvSpPr>
          <p:nvPr/>
        </p:nvSpPr>
        <p:spPr bwMode="auto">
          <a:xfrm rot="10800000" flipV="1">
            <a:off x="2051720" y="764704"/>
            <a:ext cx="5976664"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Все играли в города, поэтому правила следующей игры ни для кого не составят труда: Вы с ребенком по очереди называете слова, каждое из которых начинается с той буквы, которой закончилось предыдущее. Постепенно игру можно и нужно усложнять, предлагая ребенку называть слово, которое начнется с третьей буквы слова "корова".</a:t>
            </a:r>
            <a:endParaRPr kumimoji="0" lang="ru-RU" sz="2000" b="1" i="1" u="none" strike="noStrike" cap="none" normalizeH="0" baseline="0" dirty="0">
              <a:ln>
                <a:noFill/>
              </a:ln>
              <a:solidFill>
                <a:schemeClr val="tx1"/>
              </a:solidFill>
              <a:effectLst/>
              <a:latin typeface="Arial" pitchFamily="34" charset="0"/>
              <a:cs typeface="Arial" pitchFamily="34" charset="0"/>
            </a:endParaRPr>
          </a:p>
        </p:txBody>
      </p:sp>
      <p:pic>
        <p:nvPicPr>
          <p:cNvPr id="29700" name="Picture 4" descr="Жителя Новобурасского района осудили за сбор и хранение дикорастущего мака - Новости Саратова Сегодня"/>
          <p:cNvPicPr>
            <a:picLocks noChangeAspect="1" noChangeArrowheads="1"/>
          </p:cNvPicPr>
          <p:nvPr/>
        </p:nvPicPr>
        <p:blipFill>
          <a:blip r:embed="rId2" cstate="print"/>
          <a:srcRect/>
          <a:stretch>
            <a:fillRect/>
          </a:stretch>
        </p:blipFill>
        <p:spPr bwMode="auto">
          <a:xfrm>
            <a:off x="1547664" y="3789040"/>
            <a:ext cx="1922185" cy="1563377"/>
          </a:xfrm>
          <a:prstGeom prst="rect">
            <a:avLst/>
          </a:prstGeom>
          <a:noFill/>
        </p:spPr>
      </p:pic>
      <p:cxnSp>
        <p:nvCxnSpPr>
          <p:cNvPr id="6" name="Прямая со стрелкой 5"/>
          <p:cNvCxnSpPr/>
          <p:nvPr/>
        </p:nvCxnSpPr>
        <p:spPr>
          <a:xfrm>
            <a:off x="3491880" y="4437112"/>
            <a:ext cx="9361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9702" name="Picture 6" descr="https://im3-tub-ru.yandex.net/i?id=4471d46e700a8d3518ad1d01fa505f4a&amp;n=21"/>
          <p:cNvPicPr>
            <a:picLocks noChangeAspect="1" noChangeArrowheads="1"/>
          </p:cNvPicPr>
          <p:nvPr/>
        </p:nvPicPr>
        <p:blipFill>
          <a:blip r:embed="rId3" cstate="print"/>
          <a:srcRect/>
          <a:stretch>
            <a:fillRect/>
          </a:stretch>
        </p:blipFill>
        <p:spPr bwMode="auto">
          <a:xfrm>
            <a:off x="4572000" y="3573016"/>
            <a:ext cx="1588497" cy="1847089"/>
          </a:xfrm>
          <a:prstGeom prst="rect">
            <a:avLst/>
          </a:prstGeom>
          <a:noFill/>
        </p:spPr>
      </p:pic>
      <p:cxnSp>
        <p:nvCxnSpPr>
          <p:cNvPr id="14" name="Прямая со стрелкой 13"/>
          <p:cNvCxnSpPr/>
          <p:nvPr/>
        </p:nvCxnSpPr>
        <p:spPr>
          <a:xfrm>
            <a:off x="6228184" y="4437112"/>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9704" name="Picture 8" descr="https://im3-tub-ru.yandex.net/i?id=86686bb52627563b28bb151ecf24c92d&amp;n=21"/>
          <p:cNvPicPr>
            <a:picLocks noChangeAspect="1" noChangeArrowheads="1"/>
          </p:cNvPicPr>
          <p:nvPr/>
        </p:nvPicPr>
        <p:blipFill>
          <a:blip r:embed="rId4" cstate="print"/>
          <a:srcRect/>
          <a:stretch>
            <a:fillRect/>
          </a:stretch>
        </p:blipFill>
        <p:spPr bwMode="auto">
          <a:xfrm>
            <a:off x="7092280" y="3717032"/>
            <a:ext cx="1656184" cy="1643063"/>
          </a:xfrm>
          <a:prstGeom prst="rect">
            <a:avLst/>
          </a:prstGeom>
          <a:noFill/>
        </p:spPr>
      </p:pic>
      <p:sp>
        <p:nvSpPr>
          <p:cNvPr id="16" name="Прямоугольник 15"/>
          <p:cNvSpPr/>
          <p:nvPr/>
        </p:nvSpPr>
        <p:spPr>
          <a:xfrm>
            <a:off x="1619672" y="5589240"/>
            <a:ext cx="1872208" cy="523220"/>
          </a:xfrm>
          <a:prstGeom prst="rect">
            <a:avLst/>
          </a:prstGeom>
        </p:spPr>
        <p:txBody>
          <a:bodyPr wrap="square">
            <a:spAutoFit/>
          </a:bodyPr>
          <a:lstStyle/>
          <a:p>
            <a:pPr algn="ctr"/>
            <a:r>
              <a:rPr lang="ru-RU" sz="2800" b="1" i="1" dirty="0">
                <a:latin typeface="Times New Roman" pitchFamily="18" charset="0"/>
                <a:cs typeface="Times New Roman" pitchFamily="18" charset="0"/>
              </a:rPr>
              <a:t>ма</a:t>
            </a:r>
            <a:r>
              <a:rPr lang="ru-RU" sz="2800" b="1" i="1" u="sng" dirty="0">
                <a:latin typeface="Times New Roman" pitchFamily="18" charset="0"/>
                <a:cs typeface="Times New Roman" pitchFamily="18" charset="0"/>
              </a:rPr>
              <a:t>к</a:t>
            </a:r>
          </a:p>
        </p:txBody>
      </p:sp>
      <p:sp>
        <p:nvSpPr>
          <p:cNvPr id="17" name="Прямоугольник 16"/>
          <p:cNvSpPr/>
          <p:nvPr/>
        </p:nvSpPr>
        <p:spPr>
          <a:xfrm>
            <a:off x="4644008" y="5661248"/>
            <a:ext cx="1512168" cy="461665"/>
          </a:xfrm>
          <a:prstGeom prst="rect">
            <a:avLst/>
          </a:prstGeom>
        </p:spPr>
        <p:txBody>
          <a:bodyPr wrap="square">
            <a:spAutoFit/>
          </a:bodyPr>
          <a:lstStyle/>
          <a:p>
            <a:pPr algn="ctr"/>
            <a:r>
              <a:rPr lang="ru-RU" sz="2400" b="1" i="1" u="sng" dirty="0">
                <a:latin typeface="Times New Roman" pitchFamily="18" charset="0"/>
                <a:cs typeface="Times New Roman" pitchFamily="18" charset="0"/>
              </a:rPr>
              <a:t>к</a:t>
            </a:r>
            <a:r>
              <a:rPr lang="ru-RU" sz="2400" b="1" i="1" dirty="0">
                <a:latin typeface="Times New Roman" pitchFamily="18" charset="0"/>
                <a:cs typeface="Times New Roman" pitchFamily="18" charset="0"/>
              </a:rPr>
              <a:t>акту</a:t>
            </a:r>
            <a:r>
              <a:rPr lang="ru-RU" sz="2400" b="1" i="1" u="sng" dirty="0">
                <a:latin typeface="Times New Roman" pitchFamily="18" charset="0"/>
                <a:cs typeface="Times New Roman" pitchFamily="18" charset="0"/>
              </a:rPr>
              <a:t>с</a:t>
            </a:r>
            <a:r>
              <a:rPr lang="ru-RU" sz="2400" b="1" i="1" dirty="0">
                <a:latin typeface="Times New Roman" pitchFamily="18" charset="0"/>
                <a:cs typeface="Times New Roman" pitchFamily="18" charset="0"/>
              </a:rPr>
              <a:t> </a:t>
            </a:r>
          </a:p>
        </p:txBody>
      </p:sp>
      <p:sp>
        <p:nvSpPr>
          <p:cNvPr id="18" name="Прямоугольник 17"/>
          <p:cNvSpPr/>
          <p:nvPr/>
        </p:nvSpPr>
        <p:spPr>
          <a:xfrm>
            <a:off x="7164288" y="5661248"/>
            <a:ext cx="1512168" cy="461665"/>
          </a:xfrm>
          <a:prstGeom prst="rect">
            <a:avLst/>
          </a:prstGeom>
        </p:spPr>
        <p:txBody>
          <a:bodyPr wrap="square">
            <a:spAutoFit/>
          </a:bodyPr>
          <a:lstStyle/>
          <a:p>
            <a:pPr algn="ctr"/>
            <a:r>
              <a:rPr lang="ru-RU" sz="2400" b="1" i="1" u="sng" dirty="0">
                <a:latin typeface="Times New Roman" pitchFamily="18" charset="0"/>
                <a:cs typeface="Times New Roman" pitchFamily="18" charset="0"/>
              </a:rPr>
              <a:t>с</a:t>
            </a:r>
            <a:r>
              <a:rPr lang="ru-RU" sz="2400" b="1" i="1" dirty="0">
                <a:latin typeface="Times New Roman" pitchFamily="18" charset="0"/>
                <a:cs typeface="Times New Roman" pitchFamily="18" charset="0"/>
              </a:rPr>
              <a:t>олнце</a:t>
            </a:r>
            <a:endParaRPr lang="ru-RU" sz="2400" i="1" dirty="0">
              <a:latin typeface="Times New Roman" pitchFamily="18" charset="0"/>
              <a:cs typeface="Times New Roman" pitchFamily="18" charset="0"/>
            </a:endParaRPr>
          </a:p>
        </p:txBody>
      </p:sp>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9697"/>
                                        </p:tgtEl>
                                        <p:attrNameLst>
                                          <p:attrName>style.visibility</p:attrName>
                                        </p:attrNameLst>
                                      </p:cBhvr>
                                      <p:to>
                                        <p:strVal val="visible"/>
                                      </p:to>
                                    </p:set>
                                    <p:anim calcmode="lin" valueType="num">
                                      <p:cBhvr>
                                        <p:cTn id="7" dur="1000" fill="hold"/>
                                        <p:tgtEl>
                                          <p:spTgt spid="29697"/>
                                        </p:tgtEl>
                                        <p:attrNameLst>
                                          <p:attrName>ppt_w</p:attrName>
                                        </p:attrNameLst>
                                      </p:cBhvr>
                                      <p:tavLst>
                                        <p:tav tm="0">
                                          <p:val>
                                            <p:strVal val="#ppt_w*0.70"/>
                                          </p:val>
                                        </p:tav>
                                        <p:tav tm="100000">
                                          <p:val>
                                            <p:strVal val="#ppt_w"/>
                                          </p:val>
                                        </p:tav>
                                      </p:tavLst>
                                    </p:anim>
                                    <p:anim calcmode="lin" valueType="num">
                                      <p:cBhvr>
                                        <p:cTn id="8" dur="1000" fill="hold"/>
                                        <p:tgtEl>
                                          <p:spTgt spid="29697"/>
                                        </p:tgtEl>
                                        <p:attrNameLst>
                                          <p:attrName>ppt_h</p:attrName>
                                        </p:attrNameLst>
                                      </p:cBhvr>
                                      <p:tavLst>
                                        <p:tav tm="0">
                                          <p:val>
                                            <p:strVal val="#ppt_h"/>
                                          </p:val>
                                        </p:tav>
                                        <p:tav tm="100000">
                                          <p:val>
                                            <p:strVal val="#ppt_h"/>
                                          </p:val>
                                        </p:tav>
                                      </p:tavLst>
                                    </p:anim>
                                    <p:animEffect transition="in" filter="fade">
                                      <p:cBhvr>
                                        <p:cTn id="9" dur="1000"/>
                                        <p:tgtEl>
                                          <p:spTgt spid="29697"/>
                                        </p:tgtEl>
                                      </p:cBhvr>
                                    </p:animEffect>
                                  </p:childTnLst>
                                </p:cTn>
                              </p:par>
                            </p:childTnLst>
                          </p:cTn>
                        </p:par>
                        <p:par>
                          <p:cTn id="10" fill="hold">
                            <p:stCondLst>
                              <p:cond delay="1000"/>
                            </p:stCondLst>
                            <p:childTnLst>
                              <p:par>
                                <p:cTn id="11" presetID="8" presetClass="entr" presetSubtype="16" fill="hold" grpId="0" nodeType="afterEffect">
                                  <p:stCondLst>
                                    <p:cond delay="0"/>
                                  </p:stCondLst>
                                  <p:childTnLst>
                                    <p:set>
                                      <p:cBhvr>
                                        <p:cTn id="12" dur="1" fill="hold">
                                          <p:stCondLst>
                                            <p:cond delay="0"/>
                                          </p:stCondLst>
                                        </p:cTn>
                                        <p:tgtEl>
                                          <p:spTgt spid="29698"/>
                                        </p:tgtEl>
                                        <p:attrNameLst>
                                          <p:attrName>style.visibility</p:attrName>
                                        </p:attrNameLst>
                                      </p:cBhvr>
                                      <p:to>
                                        <p:strVal val="visible"/>
                                      </p:to>
                                    </p:set>
                                    <p:animEffect transition="in" filter="diamond(in)">
                                      <p:cBhvr>
                                        <p:cTn id="13" dur="2000"/>
                                        <p:tgtEl>
                                          <p:spTgt spid="29698"/>
                                        </p:tgtEl>
                                      </p:cBhvr>
                                    </p:animEffect>
                                  </p:childTnLst>
                                </p:cTn>
                              </p:par>
                            </p:childTnLst>
                          </p:cTn>
                        </p:par>
                        <p:par>
                          <p:cTn id="14" fill="hold">
                            <p:stCondLst>
                              <p:cond delay="3000"/>
                            </p:stCondLst>
                            <p:childTnLst>
                              <p:par>
                                <p:cTn id="15" presetID="7" presetClass="entr" presetSubtype="8" fill="hold" nodeType="afterEffect">
                                  <p:stCondLst>
                                    <p:cond delay="0"/>
                                  </p:stCondLst>
                                  <p:childTnLst>
                                    <p:set>
                                      <p:cBhvr>
                                        <p:cTn id="16" dur="1" fill="hold">
                                          <p:stCondLst>
                                            <p:cond delay="0"/>
                                          </p:stCondLst>
                                        </p:cTn>
                                        <p:tgtEl>
                                          <p:spTgt spid="29700"/>
                                        </p:tgtEl>
                                        <p:attrNameLst>
                                          <p:attrName>style.visibility</p:attrName>
                                        </p:attrNameLst>
                                      </p:cBhvr>
                                      <p:to>
                                        <p:strVal val="visible"/>
                                      </p:to>
                                    </p:set>
                                    <p:anim calcmode="lin" valueType="num">
                                      <p:cBhvr additive="base">
                                        <p:cTn id="17" dur="1000" fill="hold"/>
                                        <p:tgtEl>
                                          <p:spTgt spid="29700"/>
                                        </p:tgtEl>
                                        <p:attrNameLst>
                                          <p:attrName>ppt_x</p:attrName>
                                        </p:attrNameLst>
                                      </p:cBhvr>
                                      <p:tavLst>
                                        <p:tav tm="0">
                                          <p:val>
                                            <p:strVal val="0-#ppt_w/2"/>
                                          </p:val>
                                        </p:tav>
                                        <p:tav tm="100000">
                                          <p:val>
                                            <p:strVal val="#ppt_x"/>
                                          </p:val>
                                        </p:tav>
                                      </p:tavLst>
                                    </p:anim>
                                    <p:anim calcmode="lin" valueType="num">
                                      <p:cBhvr additive="base">
                                        <p:cTn id="18" dur="1000" fill="hold"/>
                                        <p:tgtEl>
                                          <p:spTgt spid="29700"/>
                                        </p:tgtEl>
                                        <p:attrNameLst>
                                          <p:attrName>ppt_y</p:attrName>
                                        </p:attrNameLst>
                                      </p:cBhvr>
                                      <p:tavLst>
                                        <p:tav tm="0">
                                          <p:val>
                                            <p:strVal val="#ppt_y"/>
                                          </p:val>
                                        </p:tav>
                                        <p:tav tm="100000">
                                          <p:val>
                                            <p:strVal val="#ppt_y"/>
                                          </p:val>
                                        </p:tav>
                                      </p:tavLst>
                                    </p:anim>
                                  </p:childTnLst>
                                </p:cTn>
                              </p:par>
                            </p:childTnLst>
                          </p:cTn>
                        </p:par>
                        <p:par>
                          <p:cTn id="19" fill="hold">
                            <p:stCondLst>
                              <p:cond delay="4000"/>
                            </p:stCondLst>
                            <p:childTnLst>
                              <p:par>
                                <p:cTn id="20" presetID="3" presetClass="entr" presetSubtype="1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par>
                          <p:cTn id="23" fill="hold">
                            <p:stCondLst>
                              <p:cond delay="4500"/>
                            </p:stCondLst>
                            <p:childTnLst>
                              <p:par>
                                <p:cTn id="24" presetID="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0-#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childTnLst>
                          </p:cTn>
                        </p:par>
                        <p:par>
                          <p:cTn id="28" fill="hold">
                            <p:stCondLst>
                              <p:cond delay="5000"/>
                            </p:stCondLst>
                            <p:childTnLst>
                              <p:par>
                                <p:cTn id="29" presetID="55" presetClass="entr" presetSubtype="0" fill="hold" nodeType="afterEffect">
                                  <p:stCondLst>
                                    <p:cond delay="0"/>
                                  </p:stCondLst>
                                  <p:childTnLst>
                                    <p:set>
                                      <p:cBhvr>
                                        <p:cTn id="30" dur="1" fill="hold">
                                          <p:stCondLst>
                                            <p:cond delay="0"/>
                                          </p:stCondLst>
                                        </p:cTn>
                                        <p:tgtEl>
                                          <p:spTgt spid="29702"/>
                                        </p:tgtEl>
                                        <p:attrNameLst>
                                          <p:attrName>style.visibility</p:attrName>
                                        </p:attrNameLst>
                                      </p:cBhvr>
                                      <p:to>
                                        <p:strVal val="visible"/>
                                      </p:to>
                                    </p:set>
                                    <p:anim calcmode="lin" valueType="num">
                                      <p:cBhvr>
                                        <p:cTn id="31" dur="1000" fill="hold"/>
                                        <p:tgtEl>
                                          <p:spTgt spid="29702"/>
                                        </p:tgtEl>
                                        <p:attrNameLst>
                                          <p:attrName>ppt_w</p:attrName>
                                        </p:attrNameLst>
                                      </p:cBhvr>
                                      <p:tavLst>
                                        <p:tav tm="0">
                                          <p:val>
                                            <p:strVal val="#ppt_w*0.70"/>
                                          </p:val>
                                        </p:tav>
                                        <p:tav tm="100000">
                                          <p:val>
                                            <p:strVal val="#ppt_w"/>
                                          </p:val>
                                        </p:tav>
                                      </p:tavLst>
                                    </p:anim>
                                    <p:anim calcmode="lin" valueType="num">
                                      <p:cBhvr>
                                        <p:cTn id="32" dur="1000" fill="hold"/>
                                        <p:tgtEl>
                                          <p:spTgt spid="29702"/>
                                        </p:tgtEl>
                                        <p:attrNameLst>
                                          <p:attrName>ppt_h</p:attrName>
                                        </p:attrNameLst>
                                      </p:cBhvr>
                                      <p:tavLst>
                                        <p:tav tm="0">
                                          <p:val>
                                            <p:strVal val="#ppt_h"/>
                                          </p:val>
                                        </p:tav>
                                        <p:tav tm="100000">
                                          <p:val>
                                            <p:strVal val="#ppt_h"/>
                                          </p:val>
                                        </p:tav>
                                      </p:tavLst>
                                    </p:anim>
                                    <p:animEffect transition="in" filter="fade">
                                      <p:cBhvr>
                                        <p:cTn id="33" dur="1000"/>
                                        <p:tgtEl>
                                          <p:spTgt spid="29702"/>
                                        </p:tgtEl>
                                      </p:cBhvr>
                                    </p:animEffect>
                                  </p:childTnLst>
                                </p:cTn>
                              </p:par>
                            </p:childTnLst>
                          </p:cTn>
                        </p:par>
                        <p:par>
                          <p:cTn id="34" fill="hold">
                            <p:stCondLst>
                              <p:cond delay="6000"/>
                            </p:stCondLst>
                            <p:childTnLst>
                              <p:par>
                                <p:cTn id="35" presetID="2" presetClass="entr" presetSubtype="4"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1000" fill="hold"/>
                                        <p:tgtEl>
                                          <p:spTgt spid="17"/>
                                        </p:tgtEl>
                                        <p:attrNameLst>
                                          <p:attrName>ppt_x</p:attrName>
                                        </p:attrNameLst>
                                      </p:cBhvr>
                                      <p:tavLst>
                                        <p:tav tm="0">
                                          <p:val>
                                            <p:strVal val="#ppt_x"/>
                                          </p:val>
                                        </p:tav>
                                        <p:tav tm="100000">
                                          <p:val>
                                            <p:strVal val="#ppt_x"/>
                                          </p:val>
                                        </p:tav>
                                      </p:tavLst>
                                    </p:anim>
                                    <p:anim calcmode="lin" valueType="num">
                                      <p:cBhvr additive="base">
                                        <p:cTn id="38" dur="1000" fill="hold"/>
                                        <p:tgtEl>
                                          <p:spTgt spid="17"/>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2"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1000" fill="hold"/>
                                        <p:tgtEl>
                                          <p:spTgt spid="14"/>
                                        </p:tgtEl>
                                        <p:attrNameLst>
                                          <p:attrName>ppt_x</p:attrName>
                                        </p:attrNameLst>
                                      </p:cBhvr>
                                      <p:tavLst>
                                        <p:tav tm="0">
                                          <p:val>
                                            <p:strVal val="1+#ppt_w/2"/>
                                          </p:val>
                                        </p:tav>
                                        <p:tav tm="100000">
                                          <p:val>
                                            <p:strVal val="#ppt_x"/>
                                          </p:val>
                                        </p:tav>
                                      </p:tavLst>
                                    </p:anim>
                                    <p:anim calcmode="lin" valueType="num">
                                      <p:cBhvr additive="base">
                                        <p:cTn id="43" dur="1000" fill="hold"/>
                                        <p:tgtEl>
                                          <p:spTgt spid="14"/>
                                        </p:tgtEl>
                                        <p:attrNameLst>
                                          <p:attrName>ppt_y</p:attrName>
                                        </p:attrNameLst>
                                      </p:cBhvr>
                                      <p:tavLst>
                                        <p:tav tm="0">
                                          <p:val>
                                            <p:strVal val="#ppt_y"/>
                                          </p:val>
                                        </p:tav>
                                        <p:tav tm="100000">
                                          <p:val>
                                            <p:strVal val="#ppt_y"/>
                                          </p:val>
                                        </p:tav>
                                      </p:tavLst>
                                    </p:anim>
                                  </p:childTnLst>
                                </p:cTn>
                              </p:par>
                            </p:childTnLst>
                          </p:cTn>
                        </p:par>
                        <p:par>
                          <p:cTn id="44" fill="hold">
                            <p:stCondLst>
                              <p:cond delay="8000"/>
                            </p:stCondLst>
                            <p:childTnLst>
                              <p:par>
                                <p:cTn id="45" presetID="55" presetClass="entr" presetSubtype="0" fill="hold" nodeType="afterEffect">
                                  <p:stCondLst>
                                    <p:cond delay="0"/>
                                  </p:stCondLst>
                                  <p:childTnLst>
                                    <p:set>
                                      <p:cBhvr>
                                        <p:cTn id="46" dur="1" fill="hold">
                                          <p:stCondLst>
                                            <p:cond delay="0"/>
                                          </p:stCondLst>
                                        </p:cTn>
                                        <p:tgtEl>
                                          <p:spTgt spid="29704"/>
                                        </p:tgtEl>
                                        <p:attrNameLst>
                                          <p:attrName>style.visibility</p:attrName>
                                        </p:attrNameLst>
                                      </p:cBhvr>
                                      <p:to>
                                        <p:strVal val="visible"/>
                                      </p:to>
                                    </p:set>
                                    <p:anim calcmode="lin" valueType="num">
                                      <p:cBhvr>
                                        <p:cTn id="47" dur="1000" fill="hold"/>
                                        <p:tgtEl>
                                          <p:spTgt spid="29704"/>
                                        </p:tgtEl>
                                        <p:attrNameLst>
                                          <p:attrName>ppt_w</p:attrName>
                                        </p:attrNameLst>
                                      </p:cBhvr>
                                      <p:tavLst>
                                        <p:tav tm="0">
                                          <p:val>
                                            <p:strVal val="#ppt_w*0.70"/>
                                          </p:val>
                                        </p:tav>
                                        <p:tav tm="100000">
                                          <p:val>
                                            <p:strVal val="#ppt_w"/>
                                          </p:val>
                                        </p:tav>
                                      </p:tavLst>
                                    </p:anim>
                                    <p:anim calcmode="lin" valueType="num">
                                      <p:cBhvr>
                                        <p:cTn id="48" dur="1000" fill="hold"/>
                                        <p:tgtEl>
                                          <p:spTgt spid="29704"/>
                                        </p:tgtEl>
                                        <p:attrNameLst>
                                          <p:attrName>ppt_h</p:attrName>
                                        </p:attrNameLst>
                                      </p:cBhvr>
                                      <p:tavLst>
                                        <p:tav tm="0">
                                          <p:val>
                                            <p:strVal val="#ppt_h"/>
                                          </p:val>
                                        </p:tav>
                                        <p:tav tm="100000">
                                          <p:val>
                                            <p:strVal val="#ppt_h"/>
                                          </p:val>
                                        </p:tav>
                                      </p:tavLst>
                                    </p:anim>
                                    <p:animEffect transition="in" filter="fade">
                                      <p:cBhvr>
                                        <p:cTn id="49" dur="1000"/>
                                        <p:tgtEl>
                                          <p:spTgt spid="29704"/>
                                        </p:tgtEl>
                                      </p:cBhvr>
                                    </p:animEffect>
                                  </p:childTnLst>
                                </p:cTn>
                              </p:par>
                            </p:childTnLst>
                          </p:cTn>
                        </p:par>
                        <p:par>
                          <p:cTn id="50" fill="hold">
                            <p:stCondLst>
                              <p:cond delay="9000"/>
                            </p:stCondLst>
                            <p:childTnLst>
                              <p:par>
                                <p:cTn id="51" presetID="2" presetClass="entr" presetSubtype="4"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1000" fill="hold"/>
                                        <p:tgtEl>
                                          <p:spTgt spid="18"/>
                                        </p:tgtEl>
                                        <p:attrNameLst>
                                          <p:attrName>ppt_x</p:attrName>
                                        </p:attrNameLst>
                                      </p:cBhvr>
                                      <p:tavLst>
                                        <p:tav tm="0">
                                          <p:val>
                                            <p:strVal val="#ppt_x"/>
                                          </p:val>
                                        </p:tav>
                                        <p:tav tm="100000">
                                          <p:val>
                                            <p:strVal val="#ppt_x"/>
                                          </p:val>
                                        </p:tav>
                                      </p:tavLst>
                                    </p:anim>
                                    <p:anim calcmode="lin" valueType="num">
                                      <p:cBhvr additive="base">
                                        <p:cTn id="54"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7" grpId="0"/>
      <p:bldP spid="29698" grpId="0"/>
      <p:bldP spid="16" grpId="0"/>
      <p:bldP spid="17"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s://im0-tub-ru.yandex.net/i?id=0ba91eb40bfd8a439d6049ff01017b1c&amp;n=21"/>
          <p:cNvPicPr>
            <a:picLocks noChangeAspect="1" noChangeArrowheads="1"/>
          </p:cNvPicPr>
          <p:nvPr/>
        </p:nvPicPr>
        <p:blipFill>
          <a:blip r:embed="rId2" cstate="print"/>
          <a:srcRect/>
          <a:stretch>
            <a:fillRect/>
          </a:stretch>
        </p:blipFill>
        <p:spPr bwMode="auto">
          <a:xfrm>
            <a:off x="2483768" y="548680"/>
            <a:ext cx="4608512" cy="3456384"/>
          </a:xfrm>
          <a:prstGeom prst="rect">
            <a:avLst/>
          </a:prstGeom>
          <a:noFill/>
        </p:spPr>
      </p:pic>
      <p:sp>
        <p:nvSpPr>
          <p:cNvPr id="3" name="Прямоугольник 2"/>
          <p:cNvSpPr/>
          <p:nvPr/>
        </p:nvSpPr>
        <p:spPr>
          <a:xfrm>
            <a:off x="2123728" y="4365104"/>
            <a:ext cx="5688632" cy="830997"/>
          </a:xfrm>
          <a:prstGeom prst="rect">
            <a:avLst/>
          </a:prstGeom>
        </p:spPr>
        <p:txBody>
          <a:bodyPr wrap="square">
            <a:spAutoFit/>
          </a:bodyPr>
          <a:lstStyle/>
          <a:p>
            <a:pPr algn="ctr"/>
            <a:r>
              <a:rPr lang="ru-RU" sz="4800" b="1" dirty="0">
                <a:solidFill>
                  <a:schemeClr val="accent5">
                    <a:lumMod val="75000"/>
                  </a:schemeClr>
                </a:solidFill>
                <a:latin typeface="Times New Roman" pitchFamily="18" charset="0"/>
                <a:cs typeface="Times New Roman" pitchFamily="18" charset="0"/>
              </a:rPr>
              <a:t>УСПЕХОВ ВАМ!!!</a:t>
            </a:r>
          </a:p>
        </p:txBody>
      </p:sp>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checkerboard(across)">
                                      <p:cBhvr>
                                        <p:cTn id="7" dur="1000"/>
                                        <p:tgtEl>
                                          <p:spTgt spid="33794"/>
                                        </p:tgtEl>
                                      </p:cBhvr>
                                    </p:animEffect>
                                  </p:childTnLst>
                                </p:cTn>
                              </p:par>
                            </p:childTnLst>
                          </p:cTn>
                        </p:par>
                        <p:par>
                          <p:cTn id="8" fill="hold">
                            <p:stCondLst>
                              <p:cond delay="1000"/>
                            </p:stCondLst>
                            <p:childTnLst>
                              <p:par>
                                <p:cTn id="9" presetID="2" presetClass="entr" presetSubtype="1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0-#ppt_w/2"/>
                                          </p:val>
                                        </p:tav>
                                        <p:tav tm="100000">
                                          <p:val>
                                            <p:strVal val="#ppt_x"/>
                                          </p:val>
                                        </p:tav>
                                      </p:tavLst>
                                    </p:anim>
                                    <p:anim calcmode="lin" valueType="num">
                                      <p:cBhvr additive="base">
                                        <p:cTn id="12"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2453" y="-99392"/>
            <a:ext cx="8208912" cy="1143000"/>
          </a:xfrm>
        </p:spPr>
        <p:txBody>
          <a:bodyPr>
            <a:normAutofit fontScale="90000"/>
          </a:bodyPr>
          <a:lstStyle/>
          <a:p>
            <a:pPr algn="ctr"/>
            <a:r>
              <a:rPr lang="ru-RU" b="1" i="1" dirty="0">
                <a:latin typeface="Times New Roman" pitchFamily="18" charset="0"/>
                <a:cs typeface="Times New Roman" pitchFamily="18" charset="0"/>
              </a:rPr>
              <a:t>Первичные речевые центры зоны коры головного мозга</a:t>
            </a:r>
          </a:p>
        </p:txBody>
      </p:sp>
      <p:pic>
        <p:nvPicPr>
          <p:cNvPr id="1026" name="Picture 2" descr="Лечение заикания в микрофон"/>
          <p:cNvPicPr>
            <a:picLocks noChangeAspect="1" noChangeArrowheads="1"/>
          </p:cNvPicPr>
          <p:nvPr/>
        </p:nvPicPr>
        <p:blipFill>
          <a:blip r:embed="rId2" cstate="print"/>
          <a:srcRect/>
          <a:stretch>
            <a:fillRect/>
          </a:stretch>
        </p:blipFill>
        <p:spPr bwMode="auto">
          <a:xfrm>
            <a:off x="2195736" y="4363979"/>
            <a:ext cx="5544616" cy="2628023"/>
          </a:xfrm>
          <a:prstGeom prst="rect">
            <a:avLst/>
          </a:prstGeom>
          <a:noFill/>
        </p:spPr>
      </p:pic>
      <p:pic>
        <p:nvPicPr>
          <p:cNvPr id="3" name="Picture 2" descr="ÐÐ°ÑÑÐ¸Ð½ÐºÐ¸ Ð¿Ð¾ Ð·Ð°Ð¿ÑÐ¾ÑÑ ÑÐµÐ½ÑÑ ÐÑÐ¾ÐºÐ° ÑÐµÐ½ÑÑ Ð²ÐµÑÐ½Ð¸ÐºÐµ Ð½Ð° ÑÑÐµÐ¼Ð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199853"/>
            <a:ext cx="6324051" cy="322025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ÐÐ¾ÑÐ¾Ð¶ÐµÐµ Ð¸Ð·Ð¾Ð±ÑÐ°Ð¶ÐµÐ½Ð¸Ðµ"/>
          <p:cNvPicPr>
            <a:picLocks noChangeAspect="1" noChangeArrowheads="1"/>
          </p:cNvPicPr>
          <p:nvPr/>
        </p:nvPicPr>
        <p:blipFill rotWithShape="1">
          <a:blip r:embed="rId4">
            <a:extLst>
              <a:ext uri="{28A0092B-C50C-407E-A947-70E740481C1C}">
                <a14:useLocalDpi xmlns:a14="http://schemas.microsoft.com/office/drawing/2010/main" val="0"/>
              </a:ext>
            </a:extLst>
          </a:blip>
          <a:srcRect l="2755" t="23763" r="74801" b="65212"/>
          <a:stretch/>
        </p:blipFill>
        <p:spPr bwMode="auto">
          <a:xfrm>
            <a:off x="1187624" y="1233119"/>
            <a:ext cx="1728192" cy="504056"/>
          </a:xfrm>
          <a:prstGeom prst="rect">
            <a:avLst/>
          </a:prstGeom>
          <a:noFill/>
          <a:extLst>
            <a:ext uri="{909E8E84-426E-40DD-AFC4-6F175D3DCCD1}">
              <a14:hiddenFill xmlns:a14="http://schemas.microsoft.com/office/drawing/2010/main">
                <a:solidFill>
                  <a:srgbClr val="FFFFFF"/>
                </a:solidFill>
              </a14:hiddenFill>
            </a:ext>
          </a:extLst>
        </p:spPr>
      </p:pic>
      <p:pic>
        <p:nvPicPr>
          <p:cNvPr id="8" name="Рисунок 7" descr="ÐÐ¾ÑÐ¾Ð¶ÐµÐµ Ð¸Ð·Ð¾Ð±ÑÐ°Ð¶ÐµÐ½Ð¸Ðµ"/>
          <p:cNvPicPr/>
          <p:nvPr/>
        </p:nvPicPr>
        <p:blipFill rotWithShape="1">
          <a:blip r:embed="rId5">
            <a:extLst>
              <a:ext uri="{28A0092B-C50C-407E-A947-70E740481C1C}">
                <a14:useLocalDpi xmlns:a14="http://schemas.microsoft.com/office/drawing/2010/main" val="0"/>
              </a:ext>
            </a:extLst>
          </a:blip>
          <a:srcRect l="7573" t="26294" r="54850" b="50000"/>
          <a:stretch/>
        </p:blipFill>
        <p:spPr bwMode="auto">
          <a:xfrm>
            <a:off x="6372200" y="1192866"/>
            <a:ext cx="2528405" cy="792088"/>
          </a:xfrm>
          <a:prstGeom prst="rect">
            <a:avLst/>
          </a:prstGeom>
          <a:noFill/>
          <a:ln>
            <a:noFill/>
          </a:ln>
        </p:spPr>
      </p:pic>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85776"/>
            <a:ext cx="9144000" cy="1162050"/>
          </a:xfrm>
        </p:spPr>
        <p:txBody>
          <a:bodyPr/>
          <a:lstStyle/>
          <a:p>
            <a:pPr algn="ctr"/>
            <a:r>
              <a:rPr lang="ru-RU" sz="2400" i="1" dirty="0">
                <a:latin typeface="Times New Roman" pitchFamily="18" charset="0"/>
                <a:cs typeface="Times New Roman" pitchFamily="18" charset="0"/>
              </a:rPr>
              <a:t>Письменные работы детей с фонематическим нарушением речи</a:t>
            </a:r>
            <a:endParaRPr lang="ru-RU" dirty="0"/>
          </a:p>
        </p:txBody>
      </p:sp>
      <p:sp>
        <p:nvSpPr>
          <p:cNvPr id="3" name="Текст 2"/>
          <p:cNvSpPr>
            <a:spLocks noGrp="1"/>
          </p:cNvSpPr>
          <p:nvPr>
            <p:ph type="body" idx="2"/>
          </p:nvPr>
        </p:nvSpPr>
        <p:spPr/>
        <p:txBody>
          <a:bodyPr/>
          <a:lstStyle/>
          <a:p>
            <a:endParaRPr lang="ru-RU"/>
          </a:p>
        </p:txBody>
      </p:sp>
      <p:pic>
        <p:nvPicPr>
          <p:cNvPr id="5" name="Picture 2"/>
          <p:cNvPicPr>
            <a:picLocks noGrp="1" noChangeAspect="1" noChangeArrowheads="1"/>
          </p:cNvPicPr>
          <p:nvPr>
            <p:ph sz="half" idx="1"/>
          </p:nvPr>
        </p:nvPicPr>
        <p:blipFill>
          <a:blip r:embed="rId2" cstate="print"/>
          <a:srcRect/>
          <a:stretch>
            <a:fillRect/>
          </a:stretch>
        </p:blipFill>
        <p:spPr bwMode="auto">
          <a:xfrm>
            <a:off x="457200" y="1357298"/>
            <a:ext cx="8401080" cy="5214974"/>
          </a:xfrm>
          <a:prstGeom prst="rect">
            <a:avLst/>
          </a:prstGeom>
          <a:noFill/>
          <a:ln w="9525">
            <a:noFill/>
            <a:miter lim="800000"/>
            <a:headEnd/>
            <a:tailEnd/>
          </a:ln>
          <a:effectLst/>
        </p:spPr>
      </p:pic>
    </p:spTree>
  </p:cSld>
  <p:clrMapOvr>
    <a:masterClrMapping/>
  </p:clrMapOvr>
  <p:transition spd="med">
    <p:cover/>
  </p:transition>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Прямоугольник 2"/>
          <p:cNvSpPr/>
          <p:nvPr/>
        </p:nvSpPr>
        <p:spPr>
          <a:xfrm>
            <a:off x="1142976" y="428604"/>
            <a:ext cx="7572428" cy="5509200"/>
          </a:xfrm>
          <a:prstGeom prst="rect">
            <a:avLst/>
          </a:prstGeom>
        </p:spPr>
        <p:txBody>
          <a:bodyPr wrap="square">
            <a:spAutoFit/>
          </a:bodyPr>
          <a:lstStyle/>
          <a:p>
            <a:r>
              <a:rPr lang="ru-RU" sz="3200" b="1" dirty="0"/>
              <a:t>При </a:t>
            </a:r>
            <a:r>
              <a:rPr lang="ru-RU" sz="3200" b="1" dirty="0" err="1"/>
              <a:t>несформированности</a:t>
            </a:r>
            <a:r>
              <a:rPr lang="ru-RU" sz="3200" b="1" dirty="0"/>
              <a:t> этой способности различать звуки речи ребенок не понимает смысла сказанного, слыша не совсем то, что прозвучало на самом деле. Позже он продолжает путать близкие по звучанию звуки при их звуковом воспроизведении и буквенной записи, и в итоге чувствует себя немного иностранцем в родной языковой среде</a:t>
            </a:r>
          </a:p>
          <a:p>
            <a:endParaRPr lang="ru-RU" sz="3200" dirty="0"/>
          </a:p>
        </p:txBody>
      </p:sp>
      <p:sp>
        <p:nvSpPr>
          <p:cNvPr id="4" name="Прямоугольник 3"/>
          <p:cNvSpPr/>
          <p:nvPr/>
        </p:nvSpPr>
        <p:spPr>
          <a:xfrm>
            <a:off x="1142976" y="5337639"/>
            <a:ext cx="7358114" cy="1200329"/>
          </a:xfrm>
          <a:prstGeom prst="rect">
            <a:avLst/>
          </a:prstGeom>
        </p:spPr>
        <p:txBody>
          <a:bodyPr wrap="square">
            <a:spAutoFit/>
          </a:bodyPr>
          <a:lstStyle/>
          <a:p>
            <a:pPr algn="just"/>
            <a:r>
              <a:rPr lang="ru-RU" sz="2400" b="1" dirty="0">
                <a:latin typeface="Times New Roman" panose="02020603050405020304" pitchFamily="18" charset="0"/>
                <a:cs typeface="Times New Roman" panose="02020603050405020304" pitchFamily="18" charset="0"/>
              </a:rPr>
              <a:t>Впоследствии при обучении письму и чтению недостаточность фонематического слуха проявляется особенно ярко</a:t>
            </a:r>
            <a:r>
              <a:rPr lang="ru-RU" dirty="0">
                <a:latin typeface="Times New Roman" panose="02020603050405020304" pitchFamily="18" charset="0"/>
                <a:cs typeface="Times New Roman" panose="02020603050405020304" pitchFamily="18" charset="0"/>
              </a:rPr>
              <a:t>. </a:t>
            </a:r>
            <a:endParaRPr lang="ru-RU" dirty="0"/>
          </a:p>
        </p:txBody>
      </p:sp>
    </p:spTree>
  </p:cSld>
  <p:clrMapOvr>
    <a:masterClrMapping/>
  </p:clrMapOvr>
  <p:transition spd="med">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714348" y="0"/>
            <a:ext cx="8429652" cy="6858000"/>
          </a:xfrm>
          <a:prstGeom prst="rect">
            <a:avLst/>
          </a:prstGeom>
          <a:noFill/>
          <a:ln w="9525">
            <a:noFill/>
            <a:miter lim="800000"/>
            <a:headEnd/>
            <a:tailEnd/>
          </a:ln>
          <a:effectLst/>
        </p:spPr>
      </p:pic>
    </p:spTree>
  </p:cSld>
  <p:clrMapOvr>
    <a:masterClrMapping/>
  </p:clrMapOvr>
  <p:transition spd="med">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500034" y="0"/>
            <a:ext cx="8643966" cy="6858000"/>
          </a:xfrm>
          <a:prstGeom prst="rect">
            <a:avLst/>
          </a:prstGeom>
          <a:noFill/>
          <a:ln w="9525">
            <a:noFill/>
            <a:miter lim="800000"/>
            <a:headEnd/>
            <a:tailEnd/>
          </a:ln>
          <a:effectLst/>
        </p:spPr>
      </p:pic>
    </p:spTree>
  </p:cSld>
  <p:clrMapOvr>
    <a:masterClrMapping/>
  </p:clrMapOvr>
  <p:transition spd="med">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a:latin typeface="Times New Roman" pitchFamily="18" charset="0"/>
                <a:cs typeface="Times New Roman" pitchFamily="18" charset="0"/>
              </a:rPr>
              <a:t>Основные этапы развития фонематического восприятия.</a:t>
            </a:r>
          </a:p>
        </p:txBody>
      </p:sp>
      <p:sp>
        <p:nvSpPr>
          <p:cNvPr id="3" name="Содержимое 2"/>
          <p:cNvSpPr>
            <a:spLocks noGrp="1"/>
          </p:cNvSpPr>
          <p:nvPr>
            <p:ph idx="1"/>
          </p:nvPr>
        </p:nvSpPr>
        <p:spPr>
          <a:xfrm>
            <a:off x="996098" y="1428736"/>
            <a:ext cx="8147902" cy="5124472"/>
          </a:xfrm>
        </p:spPr>
        <p:txBody>
          <a:bodyPr>
            <a:normAutofit lnSpcReduction="10000"/>
          </a:bodyPr>
          <a:lstStyle/>
          <a:p>
            <a:pPr>
              <a:buNone/>
            </a:pPr>
            <a:endParaRPr lang="ru-RU" dirty="0">
              <a:latin typeface="Times New Roman" pitchFamily="18" charset="0"/>
              <a:cs typeface="Times New Roman" pitchFamily="18" charset="0"/>
            </a:endParaRPr>
          </a:p>
          <a:p>
            <a:pPr algn="just">
              <a:buNone/>
            </a:pPr>
            <a:r>
              <a:rPr lang="ru-RU" sz="3000" dirty="0">
                <a:latin typeface="Times New Roman" pitchFamily="18" charset="0"/>
                <a:cs typeface="Times New Roman" pitchFamily="18" charset="0"/>
              </a:rPr>
              <a:t>1 этап-Развитие неречевого слуха</a:t>
            </a:r>
          </a:p>
          <a:p>
            <a:pPr algn="just">
              <a:buNone/>
            </a:pPr>
            <a:r>
              <a:rPr lang="ru-RU" sz="3000" dirty="0">
                <a:latin typeface="Times New Roman" pitchFamily="18" charset="0"/>
                <a:cs typeface="Times New Roman" pitchFamily="18" charset="0"/>
              </a:rPr>
              <a:t>( 2 младшая, средняя группа)</a:t>
            </a:r>
          </a:p>
          <a:p>
            <a:pPr algn="just">
              <a:buNone/>
            </a:pPr>
            <a:endParaRPr lang="ru-RU" sz="3000" dirty="0">
              <a:latin typeface="Times New Roman" pitchFamily="18" charset="0"/>
              <a:cs typeface="Times New Roman" pitchFamily="18" charset="0"/>
            </a:endParaRPr>
          </a:p>
          <a:p>
            <a:pPr algn="just">
              <a:buNone/>
            </a:pPr>
            <a:r>
              <a:rPr lang="ru-RU" sz="3000" dirty="0">
                <a:latin typeface="Times New Roman" pitchFamily="18" charset="0"/>
                <a:cs typeface="Times New Roman" pitchFamily="18" charset="0"/>
              </a:rPr>
              <a:t>2 этап -Развитие речевого восприятия</a:t>
            </a:r>
          </a:p>
          <a:p>
            <a:pPr algn="just">
              <a:buNone/>
            </a:pPr>
            <a:r>
              <a:rPr lang="ru-RU" sz="3000" dirty="0">
                <a:latin typeface="Times New Roman" pitchFamily="18" charset="0"/>
                <a:cs typeface="Times New Roman" pitchFamily="18" charset="0"/>
              </a:rPr>
              <a:t>(старшая группа)</a:t>
            </a:r>
          </a:p>
          <a:p>
            <a:pPr algn="just">
              <a:buNone/>
            </a:pPr>
            <a:endParaRPr lang="ru-RU" sz="3000" dirty="0">
              <a:latin typeface="Times New Roman" pitchFamily="18" charset="0"/>
              <a:cs typeface="Times New Roman" pitchFamily="18" charset="0"/>
            </a:endParaRPr>
          </a:p>
          <a:p>
            <a:pPr>
              <a:buNone/>
            </a:pPr>
            <a:r>
              <a:rPr lang="ru-RU" sz="3000" dirty="0">
                <a:latin typeface="Times New Roman" pitchFamily="18" charset="0"/>
                <a:cs typeface="Times New Roman" pitchFamily="18" charset="0"/>
              </a:rPr>
              <a:t>3 этап -Развитие навыка звукового анализа  и синтеза.</a:t>
            </a:r>
          </a:p>
          <a:p>
            <a:pPr>
              <a:buNone/>
            </a:pPr>
            <a:r>
              <a:rPr lang="ru-RU" sz="3000" dirty="0">
                <a:latin typeface="Times New Roman" pitchFamily="18" charset="0"/>
                <a:cs typeface="Times New Roman" pitchFamily="18" charset="0"/>
              </a:rPr>
              <a:t>(подготовительная группа)</a:t>
            </a:r>
          </a:p>
          <a:p>
            <a:endParaRPr lang="ru-RU" dirty="0"/>
          </a:p>
        </p:txBody>
      </p:sp>
    </p:spTree>
  </p:cSld>
  <p:clrMapOvr>
    <a:masterClrMapping/>
  </p:clrMapOvr>
  <p:transition spd="med">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8184" y="843933"/>
            <a:ext cx="2808311" cy="2873099"/>
          </a:xfrm>
          <a:prstGeom prst="rect">
            <a:avLst/>
          </a:prstGeom>
          <a:solidFill>
            <a:srgbClr val="92D050"/>
          </a:solidFill>
          <a:ln>
            <a:noFill/>
          </a:ln>
          <a:effectLst>
            <a:glow rad="228600">
              <a:schemeClr val="accent2">
                <a:satMod val="175000"/>
                <a:alpha val="40000"/>
              </a:schemeClr>
            </a:glow>
            <a:softEdge rad="127000"/>
          </a:effectLst>
        </p:spPr>
      </p:pic>
      <p:sp>
        <p:nvSpPr>
          <p:cNvPr id="2" name="Заголовок 1"/>
          <p:cNvSpPr>
            <a:spLocks noGrp="1"/>
          </p:cNvSpPr>
          <p:nvPr>
            <p:ph type="title"/>
          </p:nvPr>
        </p:nvSpPr>
        <p:spPr>
          <a:xfrm>
            <a:off x="67614" y="1"/>
            <a:ext cx="9076386" cy="782622"/>
          </a:xfrm>
        </p:spPr>
        <p:txBody>
          <a:bodyPr/>
          <a:lstStyle/>
          <a:p>
            <a:pPr algn="ctr"/>
            <a:r>
              <a:rPr lang="ru-RU" sz="2400" b="1" dirty="0">
                <a:solidFill>
                  <a:schemeClr val="accent2">
                    <a:lumMod val="50000"/>
                  </a:schemeClr>
                </a:solidFill>
              </a:rPr>
              <a:t> Неречевое </a:t>
            </a:r>
            <a:r>
              <a:rPr lang="ru-RU" sz="2400" b="1" dirty="0" err="1">
                <a:solidFill>
                  <a:schemeClr val="accent2">
                    <a:lumMod val="50000"/>
                  </a:schemeClr>
                </a:solidFill>
              </a:rPr>
              <a:t>звукоразличение</a:t>
            </a:r>
            <a:br>
              <a:rPr lang="ru-RU" dirty="0"/>
            </a:br>
            <a:endParaRPr lang="ru-RU" dirty="0"/>
          </a:p>
        </p:txBody>
      </p:sp>
      <p:sp>
        <p:nvSpPr>
          <p:cNvPr id="3" name="Объект 2"/>
          <p:cNvSpPr>
            <a:spLocks noGrp="1"/>
          </p:cNvSpPr>
          <p:nvPr>
            <p:ph idx="1"/>
          </p:nvPr>
        </p:nvSpPr>
        <p:spPr>
          <a:xfrm>
            <a:off x="344253" y="2408363"/>
            <a:ext cx="6184085" cy="4449637"/>
          </a:xfrm>
        </p:spPr>
        <p:txBody>
          <a:bodyPr>
            <a:normAutofit/>
          </a:bodyPr>
          <a:lstStyle/>
          <a:p>
            <a:pPr marL="0" indent="0">
              <a:buNone/>
            </a:pPr>
            <a:r>
              <a:rPr lang="ru-RU" sz="2400" dirty="0">
                <a:solidFill>
                  <a:schemeClr val="accent1">
                    <a:lumMod val="50000"/>
                  </a:schemeClr>
                </a:solidFill>
                <a:latin typeface="Times New Roman" panose="02020603050405020304" pitchFamily="18" charset="0"/>
                <a:cs typeface="Times New Roman" panose="02020603050405020304" pitchFamily="18" charset="0"/>
              </a:rPr>
              <a:t>                                     </a:t>
            </a:r>
            <a:r>
              <a:rPr lang="ru-RU" dirty="0">
                <a:solidFill>
                  <a:schemeClr val="accent1">
                    <a:lumMod val="50000"/>
                  </a:schemeClr>
                </a:solidFill>
                <a:latin typeface="Times New Roman" panose="02020603050405020304" pitchFamily="18" charset="0"/>
                <a:cs typeface="Times New Roman" panose="02020603050405020304" pitchFamily="18" charset="0"/>
              </a:rPr>
              <a:t> Упражнения</a:t>
            </a:r>
            <a:r>
              <a:rPr lang="ru-RU" dirty="0">
                <a:solidFill>
                  <a:schemeClr val="accent1">
                    <a:lumMod val="75000"/>
                  </a:schemeClr>
                </a:solidFill>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a:p>
            <a:r>
              <a:rPr lang="ru-RU" sz="2000" b="1" dirty="0">
                <a:solidFill>
                  <a:schemeClr val="tx1"/>
                </a:solidFill>
                <a:latin typeface="Times New Roman" panose="02020603050405020304" pitchFamily="18" charset="0"/>
                <a:cs typeface="Times New Roman" panose="02020603050405020304" pitchFamily="18" charset="0"/>
              </a:rPr>
              <a:t>Звуки природы </a:t>
            </a:r>
            <a:endParaRPr lang="ru-RU" dirty="0">
              <a:solidFill>
                <a:schemeClr val="tx1"/>
              </a:solidFill>
              <a:latin typeface="Times New Roman" panose="02020603050405020304" pitchFamily="18" charset="0"/>
              <a:cs typeface="Times New Roman" panose="02020603050405020304" pitchFamily="18" charset="0"/>
            </a:endParaRPr>
          </a:p>
          <a:p>
            <a:r>
              <a:rPr lang="ru-RU" sz="2000" dirty="0">
                <a:solidFill>
                  <a:schemeClr val="tx1"/>
                </a:solidFill>
                <a:latin typeface="Times New Roman" panose="02020603050405020304" pitchFamily="18" charset="0"/>
                <a:cs typeface="Times New Roman" panose="02020603050405020304" pitchFamily="18" charset="0"/>
              </a:rPr>
              <a:t>Прослушайте с ребенком аудиозаписи природных звуков: шума дождя и леса, журчания ручья, пения птиц, голосов различных животных. Обсудите с малышом услышанные звуки: какие из них похожи, чем они отличаются, где их можно услышать, какие из них кажутся знакомыми. Начинать надо с прослушивания и узнавания хорошо различающихся между собой звуков, затем – сходных по звучанию. </a:t>
            </a:r>
          </a:p>
          <a:p>
            <a:endParaRPr lang="ru-RU" dirty="0"/>
          </a:p>
          <a:p>
            <a:endParaRPr lang="ru-RU" dirty="0"/>
          </a:p>
        </p:txBody>
      </p:sp>
      <p:sp>
        <p:nvSpPr>
          <p:cNvPr id="6" name="Прямоугольник 5"/>
          <p:cNvSpPr/>
          <p:nvPr/>
        </p:nvSpPr>
        <p:spPr>
          <a:xfrm>
            <a:off x="611560" y="782623"/>
            <a:ext cx="5399270" cy="1323439"/>
          </a:xfrm>
          <a:prstGeom prst="rect">
            <a:avLst/>
          </a:prstGeom>
        </p:spPr>
        <p:txBody>
          <a:bodyPr wrap="square">
            <a:spAutoFit/>
          </a:bodyPr>
          <a:lstStyle/>
          <a:p>
            <a:pPr algn="ctr"/>
            <a:r>
              <a:rPr lang="ru-RU" sz="2000" dirty="0">
                <a:solidFill>
                  <a:srgbClr val="FF0000"/>
                </a:solidFill>
                <a:latin typeface="Times New Roman" panose="02020603050405020304" pitchFamily="18" charset="0"/>
                <a:cs typeface="Times New Roman" panose="02020603050405020304" pitchFamily="18" charset="0"/>
              </a:rPr>
              <a:t>Прежде чем приступать к упражнениям, тренирующим </a:t>
            </a:r>
            <a:r>
              <a:rPr lang="ru-RU" sz="2000" dirty="0" err="1">
                <a:solidFill>
                  <a:srgbClr val="FF0000"/>
                </a:solidFill>
                <a:latin typeface="Times New Roman" panose="02020603050405020304" pitchFamily="18" charset="0"/>
                <a:cs typeface="Times New Roman" panose="02020603050405020304" pitchFamily="18" charset="0"/>
              </a:rPr>
              <a:t>звукоразличительный</a:t>
            </a:r>
            <a:r>
              <a:rPr lang="ru-RU" sz="2000" dirty="0">
                <a:solidFill>
                  <a:srgbClr val="FF0000"/>
                </a:solidFill>
                <a:latin typeface="Times New Roman" panose="02020603050405020304" pitchFamily="18" charset="0"/>
                <a:cs typeface="Times New Roman" panose="02020603050405020304" pitchFamily="18" charset="0"/>
              </a:rPr>
              <a:t> слух, необходимо заняться развитием неречевого слуха</a:t>
            </a:r>
            <a:r>
              <a:rPr lang="ru-RU" dirty="0">
                <a:solidFill>
                  <a:srgbClr val="FF0000"/>
                </a:solidFill>
                <a:latin typeface="Times New Roman" panose="02020603050405020304" pitchFamily="18" charset="0"/>
                <a:cs typeface="Times New Roman" panose="02020603050405020304" pitchFamily="18" charset="0"/>
              </a:rPr>
              <a:t>.</a:t>
            </a:r>
            <a:endParaRPr lang="ru-RU" dirty="0">
              <a:solidFill>
                <a:srgbClr val="FF0000"/>
              </a:solidFill>
            </a:endParaRPr>
          </a:p>
        </p:txBody>
      </p:sp>
    </p:spTree>
    <p:extLst>
      <p:ext uri="{BB962C8B-B14F-4D97-AF65-F5344CB8AC3E}">
        <p14:creationId xmlns:p14="http://schemas.microsoft.com/office/powerpoint/2010/main" val="457598193"/>
      </p:ext>
    </p:extLst>
  </p:cSld>
  <p:clrMapOvr>
    <a:masterClrMapping/>
  </p:clrMapOvr>
  <p:transition spd="slow">
    <p:wipe dir="u"/>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ppt_w</p:attrName>
                                        </p:attrNameLst>
                                      </p:cBhvr>
                                      <p:tavLst>
                                        <p:tav tm="0" fmla="#ppt_w*sin(2.5*pi*$)">
                                          <p:val>
                                            <p:fltVal val="0"/>
                                          </p:val>
                                        </p:tav>
                                        <p:tav tm="100000">
                                          <p:val>
                                            <p:fltVal val="1"/>
                                          </p:val>
                                        </p:tav>
                                      </p:tavLst>
                                    </p:anim>
                                    <p:anim calcmode="lin" valueType="num">
                                      <p:cBhvr>
                                        <p:cTn id="9" dur="1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673</TotalTime>
  <Words>994</Words>
  <Application>Microsoft Office PowerPoint</Application>
  <PresentationFormat>Экран (4:3)</PresentationFormat>
  <Paragraphs>127</Paragraphs>
  <Slides>27</Slides>
  <Notes>5</Notes>
  <HiddenSlides>1</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27</vt:i4>
      </vt:variant>
    </vt:vector>
  </HeadingPairs>
  <TitlesOfParts>
    <vt:vector size="37" baseType="lpstr">
      <vt:lpstr>Arial</vt:lpstr>
      <vt:lpstr>Arial Black</vt:lpstr>
      <vt:lpstr>Calibri</vt:lpstr>
      <vt:lpstr>Corbel</vt:lpstr>
      <vt:lpstr>Gill Sans MT</vt:lpstr>
      <vt:lpstr>Segoe UI Semibold</vt:lpstr>
      <vt:lpstr>Times New Roman</vt:lpstr>
      <vt:lpstr>Verdana</vt:lpstr>
      <vt:lpstr>Wingdings 2</vt:lpstr>
      <vt:lpstr>Солнцестояние</vt:lpstr>
      <vt:lpstr>    Развитие фонематического восприятия у дошкольников в процессе игры  </vt:lpstr>
      <vt:lpstr>Фонематический слух-</vt:lpstr>
      <vt:lpstr>Первичные речевые центры зоны коры головного мозга</vt:lpstr>
      <vt:lpstr>Письменные работы детей с фонематическим нарушением речи</vt:lpstr>
      <vt:lpstr>Презентация PowerPoint</vt:lpstr>
      <vt:lpstr>Презентация PowerPoint</vt:lpstr>
      <vt:lpstr>Презентация PowerPoint</vt:lpstr>
      <vt:lpstr>Основные этапы развития фонематического восприятия.</vt:lpstr>
      <vt:lpstr> Неречевое звукоразличение </vt:lpstr>
      <vt:lpstr>..  </vt:lpstr>
      <vt:lpstr>                          «Тихо-громко» Взрослый играет на выбранном музыкальном инструменте то тихо, то громко. Под громкое звучание дети бегут, под тихое – идут шагом (предлагаются разные варианты движений). </vt:lpstr>
      <vt:lpstr>Игры для развития фонематического слуха</vt:lpstr>
      <vt:lpstr>Презентация PowerPoint</vt:lpstr>
      <vt:lpstr>Презентация PowerPoint</vt:lpstr>
      <vt:lpstr>Игра «ПОЭТ» цель: учить подбирать нужное по смыслу и звучанию слово. Описание игры: взрослый читает двустишие, выделяя голосом последнее слово в первой строке и предлагает выбрать одно слово из предложенных</vt:lpstr>
      <vt:lpstr>Презентация PowerPoint</vt:lpstr>
      <vt:lpstr>Доскажи словечко.</vt:lpstr>
      <vt:lpstr>  Игры, направленные на дифференциацию слогов </vt:lpstr>
      <vt:lpstr>Игры, направленные на формирование фонематического анализа и синтеза   </vt:lpstr>
      <vt:lpstr>Выделение начального  звука в словах.</vt:lpstr>
      <vt:lpstr> Дифференциация согласных звуков. Зайчик принёс ёжику подарки, найди их –  это те предметы, в названии которых есть звук Ж. Проверь себя: кликай мышкой на предметы,  останутся только нужные.</vt:lpstr>
      <vt:lpstr>«Назови братца» Цель. Закрепление представлений о твердых и мягких согласных. Оборудование: мяч.  Описание игры. </vt:lpstr>
      <vt:lpstr>Фокусник.</vt:lpstr>
      <vt:lpstr>Презентация PowerPoint</vt:lpstr>
      <vt:lpstr>Презентация PowerPoint</vt:lpstr>
      <vt:lpstr>Презентация PowerPoint</vt:lpstr>
      <vt:lpstr>Презентация PowerPoint</vt:lpstr>
    </vt:vector>
  </TitlesOfParts>
  <Company>RePack by SPecialiST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Развитие фонематического слуха в игре.</dc:title>
  <dc:creator>Nastya</dc:creator>
  <cp:lastModifiedBy> </cp:lastModifiedBy>
  <cp:revision>79</cp:revision>
  <dcterms:created xsi:type="dcterms:W3CDTF">2015-06-09T18:04:03Z</dcterms:created>
  <dcterms:modified xsi:type="dcterms:W3CDTF">2022-11-15T17:28:48Z</dcterms:modified>
</cp:coreProperties>
</file>